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307" r:id="rId4"/>
    <p:sldId id="259" r:id="rId5"/>
    <p:sldId id="300" r:id="rId6"/>
    <p:sldId id="299" r:id="rId7"/>
    <p:sldId id="301" r:id="rId8"/>
    <p:sldId id="302" r:id="rId9"/>
    <p:sldId id="303" r:id="rId10"/>
    <p:sldId id="304" r:id="rId11"/>
    <p:sldId id="305" r:id="rId12"/>
    <p:sldId id="306" r:id="rId13"/>
    <p:sldId id="260" r:id="rId14"/>
    <p:sldId id="262" r:id="rId15"/>
    <p:sldId id="261" r:id="rId16"/>
    <p:sldId id="266" r:id="rId17"/>
    <p:sldId id="265" r:id="rId18"/>
    <p:sldId id="263" r:id="rId19"/>
    <p:sldId id="273" r:id="rId20"/>
    <p:sldId id="298" r:id="rId21"/>
    <p:sldId id="293" r:id="rId22"/>
    <p:sldId id="295" r:id="rId23"/>
    <p:sldId id="296" r:id="rId24"/>
    <p:sldId id="267" r:id="rId25"/>
    <p:sldId id="290" r:id="rId26"/>
    <p:sldId id="29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kEGaFwEDTlebRRhkV9WiA==" hashData="dyKdxYJw2gmJqIcD/jOsjWP7qhU="/>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2" d="100"/>
          <a:sy n="122" d="100"/>
        </p:scale>
        <p:origin x="-18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063DA8A-99B1-9346-BD77-FA21735CDB47}" type="datetimeFigureOut">
              <a:rPr lang="en-US" smtClean="0"/>
              <a:t>09/09/2014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308925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63DA8A-99B1-9346-BD77-FA21735CDB47}" type="datetimeFigureOut">
              <a:rPr lang="en-US" smtClean="0"/>
              <a:t>09/09/2014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348608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63DA8A-99B1-9346-BD77-FA21735CDB47}" type="datetimeFigureOut">
              <a:rPr lang="en-US" smtClean="0"/>
              <a:t>09/09/2014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207001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63DA8A-99B1-9346-BD77-FA21735CDB47}" type="datetimeFigureOut">
              <a:rPr lang="en-US" smtClean="0"/>
              <a:t>09/09/2014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250234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063DA8A-99B1-9346-BD77-FA21735CDB47}" type="datetimeFigureOut">
              <a:rPr lang="en-US" smtClean="0"/>
              <a:t>09/09/2014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8401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063DA8A-99B1-9346-BD77-FA21735CDB47}" type="datetimeFigureOut">
              <a:rPr lang="en-US" smtClean="0"/>
              <a:t>09/09/2014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219748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063DA8A-99B1-9346-BD77-FA21735CDB47}" type="datetimeFigureOut">
              <a:rPr lang="en-US" smtClean="0"/>
              <a:t>09/09/2014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357152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063DA8A-99B1-9346-BD77-FA21735CDB47}" type="datetimeFigureOut">
              <a:rPr lang="en-US" smtClean="0"/>
              <a:t>09/09/2014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13413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3DA8A-99B1-9346-BD77-FA21735CDB47}" type="datetimeFigureOut">
              <a:rPr lang="en-US" smtClean="0"/>
              <a:t>09/09/2014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422836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63DA8A-99B1-9346-BD77-FA21735CDB47}" type="datetimeFigureOut">
              <a:rPr lang="en-US" smtClean="0"/>
              <a:t>09/09/2014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123714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63DA8A-99B1-9346-BD77-FA21735CDB47}" type="datetimeFigureOut">
              <a:rPr lang="en-US" smtClean="0"/>
              <a:t>09/09/2014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B9DE2-4AD3-CB45-ADA9-5489B20C62C1}" type="slidenum">
              <a:rPr lang="en-US" smtClean="0"/>
              <a:t>‹#›</a:t>
            </a:fld>
            <a:endParaRPr lang="en-US"/>
          </a:p>
        </p:txBody>
      </p:sp>
    </p:spTree>
    <p:extLst>
      <p:ext uri="{BB962C8B-B14F-4D97-AF65-F5344CB8AC3E}">
        <p14:creationId xmlns:p14="http://schemas.microsoft.com/office/powerpoint/2010/main" val="736890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3DA8A-99B1-9346-BD77-FA21735CDB47}" type="datetimeFigureOut">
              <a:rPr lang="en-US" smtClean="0"/>
              <a:t>09/09/2014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B9DE2-4AD3-CB45-ADA9-5489B20C62C1}" type="slidenum">
              <a:rPr lang="en-US" smtClean="0"/>
              <a:t>‹#›</a:t>
            </a:fld>
            <a:endParaRPr lang="en-US"/>
          </a:p>
        </p:txBody>
      </p:sp>
    </p:spTree>
    <p:extLst>
      <p:ext uri="{BB962C8B-B14F-4D97-AF65-F5344CB8AC3E}">
        <p14:creationId xmlns:p14="http://schemas.microsoft.com/office/powerpoint/2010/main" val="27742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 Id="rId3"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9803Marina View 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28976"/>
            <a:ext cx="9144000" cy="2429024"/>
          </a:xfrm>
          <a:prstGeom prst="rect">
            <a:avLst/>
          </a:prstGeom>
        </p:spPr>
      </p:pic>
      <p:pic>
        <p:nvPicPr>
          <p:cNvPr id="4" name="Picture 3" descr="Fox's logo white b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348659"/>
            <a:ext cx="5469444" cy="3642866"/>
          </a:xfrm>
          <a:prstGeom prst="rect">
            <a:avLst/>
          </a:prstGeom>
        </p:spPr>
      </p:pic>
      <p:sp>
        <p:nvSpPr>
          <p:cNvPr id="3" name="Subtitle 2"/>
          <p:cNvSpPr>
            <a:spLocks noGrp="1"/>
          </p:cNvSpPr>
          <p:nvPr>
            <p:ph type="subTitle" idx="1"/>
          </p:nvPr>
        </p:nvSpPr>
        <p:spPr>
          <a:xfrm>
            <a:off x="547862" y="3765290"/>
            <a:ext cx="8392246" cy="1327371"/>
          </a:xfrm>
        </p:spPr>
        <p:txBody>
          <a:bodyPr>
            <a:noAutofit/>
          </a:bodyPr>
          <a:lstStyle/>
          <a:p>
            <a:r>
              <a:rPr lang="en-US" sz="2000" dirty="0" smtClean="0"/>
              <a:t>The complete service </a:t>
            </a:r>
            <a:r>
              <a:rPr lang="en-US" sz="2000" dirty="0" err="1" smtClean="0"/>
              <a:t>centre</a:t>
            </a:r>
            <a:r>
              <a:rPr lang="en-US" sz="2000" dirty="0" smtClean="0"/>
              <a:t> for all yachts and commercial craft</a:t>
            </a:r>
          </a:p>
          <a:p>
            <a:endParaRPr lang="en-US" sz="2800" dirty="0"/>
          </a:p>
        </p:txBody>
      </p:sp>
    </p:spTree>
    <p:extLst>
      <p:ext uri="{BB962C8B-B14F-4D97-AF65-F5344CB8AC3E}">
        <p14:creationId xmlns:p14="http://schemas.microsoft.com/office/powerpoint/2010/main" val="40414319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ELECTRONICS</a:t>
            </a:r>
          </a:p>
          <a:p>
            <a:endParaRPr lang="en-US" sz="2000" dirty="0">
              <a:solidFill>
                <a:schemeClr val="tx2">
                  <a:lumMod val="75000"/>
                </a:schemeClr>
              </a:solidFill>
            </a:endParaRPr>
          </a:p>
        </p:txBody>
      </p:sp>
      <p:sp>
        <p:nvSpPr>
          <p:cNvPr id="16" name="TextBox 15"/>
          <p:cNvSpPr txBox="1"/>
          <p:nvPr/>
        </p:nvSpPr>
        <p:spPr>
          <a:xfrm>
            <a:off x="1382519" y="4534552"/>
            <a:ext cx="3515040" cy="830997"/>
          </a:xfrm>
          <a:prstGeom prst="rect">
            <a:avLst/>
          </a:prstGeom>
          <a:noFill/>
        </p:spPr>
        <p:txBody>
          <a:bodyPr wrap="square" rtlCol="0">
            <a:spAutoFit/>
          </a:bodyPr>
          <a:lstStyle/>
          <a:p>
            <a:pPr marL="171450" lvl="0" indent="-171450">
              <a:buFont typeface="Arial"/>
              <a:buChar char="•"/>
            </a:pPr>
            <a:r>
              <a:rPr lang="en-GB" sz="1600" i="1" dirty="0" smtClean="0">
                <a:solidFill>
                  <a:srgbClr val="7F7F7F"/>
                </a:solidFill>
              </a:rPr>
              <a:t>Navigation equipment</a:t>
            </a:r>
            <a:endParaRPr lang="en-GB" sz="1600" i="1" dirty="0">
              <a:solidFill>
                <a:srgbClr val="7F7F7F"/>
              </a:solidFill>
            </a:endParaRPr>
          </a:p>
          <a:p>
            <a:pPr marL="171450" lvl="0" indent="-171450">
              <a:buFont typeface="Arial"/>
              <a:buChar char="•"/>
            </a:pPr>
            <a:r>
              <a:rPr lang="en-US" sz="1600" i="1" dirty="0">
                <a:solidFill>
                  <a:srgbClr val="7F7F7F"/>
                </a:solidFill>
              </a:rPr>
              <a:t>Fault </a:t>
            </a:r>
            <a:r>
              <a:rPr lang="en-US" sz="1600" i="1" dirty="0" smtClean="0">
                <a:solidFill>
                  <a:srgbClr val="7F7F7F"/>
                </a:solidFill>
              </a:rPr>
              <a:t>finding</a:t>
            </a:r>
            <a:endParaRPr lang="en-GB" sz="1600" i="1" dirty="0">
              <a:solidFill>
                <a:srgbClr val="7F7F7F"/>
              </a:solidFill>
            </a:endParaRPr>
          </a:p>
          <a:p>
            <a:pPr marL="171450" lvl="0" indent="-171450">
              <a:buFont typeface="Arial"/>
              <a:buChar char="•"/>
            </a:pPr>
            <a:r>
              <a:rPr lang="en-US" sz="1600" i="1" dirty="0">
                <a:solidFill>
                  <a:srgbClr val="7F7F7F"/>
                </a:solidFill>
              </a:rPr>
              <a:t>New </a:t>
            </a:r>
            <a:r>
              <a:rPr lang="en-US" sz="1600" i="1" dirty="0" smtClean="0">
                <a:solidFill>
                  <a:srgbClr val="7F7F7F"/>
                </a:solidFill>
              </a:rPr>
              <a:t>installations</a:t>
            </a:r>
            <a:endParaRPr lang="en-GB" sz="1600" i="1" dirty="0">
              <a:solidFill>
                <a:srgbClr val="7F7F7F"/>
              </a:solidFill>
            </a:endParaRPr>
          </a:p>
        </p:txBody>
      </p:sp>
      <p:sp>
        <p:nvSpPr>
          <p:cNvPr id="3" name="Rectangle 2"/>
          <p:cNvSpPr/>
          <p:nvPr/>
        </p:nvSpPr>
        <p:spPr>
          <a:xfrm>
            <a:off x="4728696" y="4503533"/>
            <a:ext cx="4572000" cy="830997"/>
          </a:xfrm>
          <a:prstGeom prst="rect">
            <a:avLst/>
          </a:prstGeom>
        </p:spPr>
        <p:txBody>
          <a:bodyPr>
            <a:spAutoFit/>
          </a:bodyPr>
          <a:lstStyle/>
          <a:p>
            <a:pPr marL="171450" lvl="0" indent="-171450">
              <a:buFont typeface="Arial"/>
              <a:buChar char="•"/>
            </a:pPr>
            <a:r>
              <a:rPr lang="en-US" sz="1600" i="1" dirty="0" smtClean="0">
                <a:solidFill>
                  <a:srgbClr val="7F7F7F"/>
                </a:solidFill>
              </a:rPr>
              <a:t>Communication and computer systems</a:t>
            </a:r>
            <a:endParaRPr lang="en-GB" sz="1600" i="1" dirty="0">
              <a:solidFill>
                <a:srgbClr val="7F7F7F"/>
              </a:solidFill>
            </a:endParaRPr>
          </a:p>
          <a:p>
            <a:pPr marL="171450" lvl="0" indent="-171450">
              <a:buFont typeface="Arial"/>
              <a:buChar char="•"/>
            </a:pPr>
            <a:r>
              <a:rPr lang="en-US" sz="1600" i="1" dirty="0">
                <a:solidFill>
                  <a:srgbClr val="7F7F7F"/>
                </a:solidFill>
              </a:rPr>
              <a:t>Alternative power </a:t>
            </a:r>
            <a:r>
              <a:rPr lang="en-US" sz="1600" i="1" dirty="0" smtClean="0">
                <a:solidFill>
                  <a:srgbClr val="7F7F7F"/>
                </a:solidFill>
              </a:rPr>
              <a:t>sources - solar and wind</a:t>
            </a:r>
            <a:endParaRPr lang="en-GB" sz="1600" i="1" dirty="0">
              <a:solidFill>
                <a:srgbClr val="7F7F7F"/>
              </a:solidFill>
            </a:endParaRPr>
          </a:p>
          <a:p>
            <a:pPr marL="171450" lvl="0" indent="-171450">
              <a:buFont typeface="Arial"/>
              <a:buChar char="•"/>
            </a:pPr>
            <a:r>
              <a:rPr lang="en-US" sz="1600" i="1" dirty="0">
                <a:solidFill>
                  <a:srgbClr val="7F7F7F"/>
                </a:solidFill>
              </a:rPr>
              <a:t>Low energy LED </a:t>
            </a:r>
            <a:r>
              <a:rPr lang="en-US" sz="1600" i="1" dirty="0" smtClean="0">
                <a:solidFill>
                  <a:srgbClr val="7F7F7F"/>
                </a:solidFill>
              </a:rPr>
              <a:t>lighting</a:t>
            </a:r>
            <a:endParaRPr lang="en-US" sz="1600" i="1" dirty="0">
              <a:solidFill>
                <a:srgbClr val="7F7F7F"/>
              </a:solidFill>
            </a:endParaRPr>
          </a:p>
        </p:txBody>
      </p:sp>
      <p:pic>
        <p:nvPicPr>
          <p:cNvPr id="4" name="Picture 3" descr="Battery check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519" y="1113722"/>
            <a:ext cx="3255956" cy="3255956"/>
          </a:xfrm>
          <a:prstGeom prst="rect">
            <a:avLst/>
          </a:prstGeom>
        </p:spPr>
      </p:pic>
      <p:pic>
        <p:nvPicPr>
          <p:cNvPr id="5" name="Picture 4" descr="Latest communication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8696" y="1125144"/>
            <a:ext cx="3167952" cy="3244534"/>
          </a:xfrm>
          <a:prstGeom prst="rect">
            <a:avLst/>
          </a:prstGeom>
        </p:spPr>
      </p:pic>
    </p:spTree>
    <p:extLst>
      <p:ext uri="{BB962C8B-B14F-4D97-AF65-F5344CB8AC3E}">
        <p14:creationId xmlns:p14="http://schemas.microsoft.com/office/powerpoint/2010/main" val="595458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ystercatch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600" y="1119794"/>
            <a:ext cx="6230400" cy="3461334"/>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RACING SUPPORT</a:t>
            </a:r>
          </a:p>
          <a:p>
            <a:endParaRPr lang="en-US" sz="2000" dirty="0">
              <a:solidFill>
                <a:schemeClr val="tx2">
                  <a:lumMod val="75000"/>
                </a:schemeClr>
              </a:solidFill>
            </a:endParaRPr>
          </a:p>
        </p:txBody>
      </p:sp>
      <p:sp>
        <p:nvSpPr>
          <p:cNvPr id="16" name="TextBox 15"/>
          <p:cNvSpPr txBox="1"/>
          <p:nvPr/>
        </p:nvSpPr>
        <p:spPr>
          <a:xfrm>
            <a:off x="1508390" y="4586247"/>
            <a:ext cx="6318678" cy="954107"/>
          </a:xfrm>
          <a:prstGeom prst="rect">
            <a:avLst/>
          </a:prstGeom>
          <a:noFill/>
        </p:spPr>
        <p:txBody>
          <a:bodyPr wrap="square" rtlCol="0">
            <a:spAutoFit/>
          </a:bodyPr>
          <a:lstStyle/>
          <a:p>
            <a:pPr marL="285750" lvl="0" indent="-285750">
              <a:buFont typeface="Arial"/>
              <a:buChar char="•"/>
            </a:pPr>
            <a:r>
              <a:rPr lang="en-US" sz="1400" i="1" dirty="0">
                <a:solidFill>
                  <a:srgbClr val="7F7F7F"/>
                </a:solidFill>
              </a:rPr>
              <a:t>Fox’s can provide the latest in carbon spars, standing and running rigging and deck hardware </a:t>
            </a:r>
            <a:r>
              <a:rPr lang="en-US" sz="1400" i="1" dirty="0" smtClean="0">
                <a:solidFill>
                  <a:srgbClr val="7F7F7F"/>
                </a:solidFill>
              </a:rPr>
              <a:t>solutions</a:t>
            </a:r>
            <a:endParaRPr lang="en-GB" sz="1400" i="1" dirty="0">
              <a:solidFill>
                <a:srgbClr val="7F7F7F"/>
              </a:solidFill>
            </a:endParaRPr>
          </a:p>
          <a:p>
            <a:pPr marL="285750" lvl="0" indent="-285750">
              <a:buFont typeface="Arial"/>
              <a:buChar char="•"/>
            </a:pPr>
            <a:r>
              <a:rPr lang="en-US" sz="1400" i="1" dirty="0">
                <a:solidFill>
                  <a:srgbClr val="7F7F7F"/>
                </a:solidFill>
              </a:rPr>
              <a:t>Re-fairing and finishing foils and bottoms for that extra low drag finish, </a:t>
            </a:r>
            <a:r>
              <a:rPr lang="en-US" sz="1400" i="1" dirty="0" smtClean="0">
                <a:solidFill>
                  <a:srgbClr val="7F7F7F"/>
                </a:solidFill>
              </a:rPr>
              <a:t/>
            </a:r>
            <a:br>
              <a:rPr lang="en-US" sz="1400" i="1" dirty="0" smtClean="0">
                <a:solidFill>
                  <a:srgbClr val="7F7F7F"/>
                </a:solidFill>
              </a:rPr>
            </a:br>
            <a:r>
              <a:rPr lang="en-US" sz="1400" i="1" dirty="0" smtClean="0">
                <a:solidFill>
                  <a:srgbClr val="7F7F7F"/>
                </a:solidFill>
              </a:rPr>
              <a:t>Fox’s </a:t>
            </a:r>
            <a:r>
              <a:rPr lang="en-US" sz="1400" i="1" dirty="0">
                <a:solidFill>
                  <a:srgbClr val="7F7F7F"/>
                </a:solidFill>
              </a:rPr>
              <a:t>continues to be key to many successful international racing </a:t>
            </a:r>
            <a:r>
              <a:rPr lang="en-US" sz="1400" i="1" dirty="0" smtClean="0">
                <a:solidFill>
                  <a:srgbClr val="7F7F7F"/>
                </a:solidFill>
              </a:rPr>
              <a:t>campaigns</a:t>
            </a:r>
            <a:endParaRPr lang="en-GB" sz="1400" i="1" dirty="0">
              <a:solidFill>
                <a:srgbClr val="7F7F7F"/>
              </a:solidFill>
            </a:endParaRPr>
          </a:p>
        </p:txBody>
      </p:sp>
    </p:spTree>
    <p:extLst>
      <p:ext uri="{BB962C8B-B14F-4D97-AF65-F5344CB8AC3E}">
        <p14:creationId xmlns:p14="http://schemas.microsoft.com/office/powerpoint/2010/main" val="31513692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_SUZ59531-rt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9013" y="1520223"/>
            <a:ext cx="2369144" cy="2397008"/>
          </a:xfrm>
          <a:prstGeom prst="rect">
            <a:avLst/>
          </a:prstGeom>
        </p:spPr>
      </p:pic>
      <p:pic>
        <p:nvPicPr>
          <p:cNvPr id="3" name="Picture 2" descr="IMG_8901.JP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1905" y="1514339"/>
            <a:ext cx="2402892" cy="2402892"/>
          </a:xfrm>
          <a:prstGeom prst="rect">
            <a:avLst/>
          </a:prstGeom>
        </p:spPr>
      </p:pic>
      <p:pic>
        <p:nvPicPr>
          <p:cNvPr id="9" name="Picture 8" descr="Fox's logo white bground no marin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047120" y="931798"/>
            <a:ext cx="6514129" cy="400110"/>
          </a:xfrm>
          <a:prstGeom prst="rect">
            <a:avLst/>
          </a:prstGeom>
          <a:noFill/>
        </p:spPr>
        <p:txBody>
          <a:bodyPr wrap="square" rtlCol="0">
            <a:spAutoFit/>
          </a:bodyPr>
          <a:lstStyle/>
          <a:p>
            <a:r>
              <a:rPr lang="en-US" sz="2000" dirty="0" smtClean="0">
                <a:solidFill>
                  <a:schemeClr val="tx2">
                    <a:lumMod val="50000"/>
                  </a:schemeClr>
                </a:solidFill>
              </a:rPr>
              <a:t>FOX’S </a:t>
            </a:r>
            <a:r>
              <a:rPr lang="en-US" sz="2000" dirty="0">
                <a:solidFill>
                  <a:schemeClr val="tx2">
                    <a:lumMod val="50000"/>
                  </a:schemeClr>
                </a:solidFill>
              </a:rPr>
              <a:t>NEW YACHT COMMISSIONING</a:t>
            </a:r>
          </a:p>
        </p:txBody>
      </p:sp>
      <p:sp>
        <p:nvSpPr>
          <p:cNvPr id="16" name="TextBox 15"/>
          <p:cNvSpPr txBox="1"/>
          <p:nvPr/>
        </p:nvSpPr>
        <p:spPr>
          <a:xfrm>
            <a:off x="1215763" y="3995943"/>
            <a:ext cx="6795243" cy="1077218"/>
          </a:xfrm>
          <a:prstGeom prst="rect">
            <a:avLst/>
          </a:prstGeom>
          <a:noFill/>
        </p:spPr>
        <p:txBody>
          <a:bodyPr wrap="square" rtlCol="0">
            <a:spAutoFit/>
          </a:bodyPr>
          <a:lstStyle/>
          <a:p>
            <a:pPr algn="ctr"/>
            <a:r>
              <a:rPr lang="en-US" sz="1600" i="1" dirty="0">
                <a:solidFill>
                  <a:schemeClr val="bg1">
                    <a:lumMod val="50000"/>
                  </a:schemeClr>
                </a:solidFill>
              </a:rPr>
              <a:t>Some of the world’s best known sailing and motor yacht brands, including </a:t>
            </a:r>
            <a:r>
              <a:rPr lang="en-US" sz="1600" i="1" dirty="0" err="1">
                <a:solidFill>
                  <a:schemeClr val="bg1">
                    <a:lumMod val="50000"/>
                  </a:schemeClr>
                </a:solidFill>
              </a:rPr>
              <a:t>Gunfleet</a:t>
            </a:r>
            <a:r>
              <a:rPr lang="en-US" sz="1600" i="1" dirty="0">
                <a:solidFill>
                  <a:schemeClr val="bg1">
                    <a:lumMod val="50000"/>
                  </a:schemeClr>
                </a:solidFill>
              </a:rPr>
              <a:t>, </a:t>
            </a:r>
            <a:r>
              <a:rPr lang="en-US" sz="1600" i="1" dirty="0" smtClean="0">
                <a:solidFill>
                  <a:schemeClr val="bg1">
                    <a:lumMod val="50000"/>
                  </a:schemeClr>
                </a:solidFill>
              </a:rPr>
              <a:t>GT, Hardy</a:t>
            </a:r>
            <a:r>
              <a:rPr lang="en-US" sz="1600" i="1" dirty="0">
                <a:solidFill>
                  <a:schemeClr val="bg1">
                    <a:lumMod val="50000"/>
                  </a:schemeClr>
                </a:solidFill>
              </a:rPr>
              <a:t>, Oyster and Spirit Yachts all use Fox’s for custom stainless, electronic installation and testing, standing and running rigging, sail trails </a:t>
            </a:r>
            <a:r>
              <a:rPr lang="en-US" sz="1600" i="1" dirty="0" smtClean="0">
                <a:solidFill>
                  <a:schemeClr val="bg1">
                    <a:lumMod val="50000"/>
                  </a:schemeClr>
                </a:solidFill>
              </a:rPr>
              <a:t/>
            </a:r>
            <a:br>
              <a:rPr lang="en-US" sz="1600" i="1" dirty="0" smtClean="0">
                <a:solidFill>
                  <a:schemeClr val="bg1">
                    <a:lumMod val="50000"/>
                  </a:schemeClr>
                </a:solidFill>
              </a:rPr>
            </a:br>
            <a:r>
              <a:rPr lang="en-US" sz="1600" i="1" dirty="0" smtClean="0">
                <a:solidFill>
                  <a:schemeClr val="bg1">
                    <a:lumMod val="50000"/>
                  </a:schemeClr>
                </a:solidFill>
              </a:rPr>
              <a:t>and </a:t>
            </a:r>
            <a:r>
              <a:rPr lang="en-US" sz="1600" i="1" dirty="0">
                <a:solidFill>
                  <a:schemeClr val="bg1">
                    <a:lumMod val="50000"/>
                  </a:schemeClr>
                </a:solidFill>
              </a:rPr>
              <a:t>general </a:t>
            </a:r>
            <a:r>
              <a:rPr lang="en-US" sz="1600" i="1" dirty="0" smtClean="0">
                <a:solidFill>
                  <a:schemeClr val="bg1">
                    <a:lumMod val="50000"/>
                  </a:schemeClr>
                </a:solidFill>
              </a:rPr>
              <a:t>commissioning services. </a:t>
            </a:r>
            <a:endParaRPr lang="en-GB" sz="1600" i="1" dirty="0">
              <a:solidFill>
                <a:schemeClr val="bg1">
                  <a:lumMod val="50000"/>
                </a:schemeClr>
              </a:solidFill>
            </a:endParaRPr>
          </a:p>
        </p:txBody>
      </p:sp>
      <p:pic>
        <p:nvPicPr>
          <p:cNvPr id="2" name="Picture 1" descr="gt 35 sail trials 05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120" y="1514339"/>
            <a:ext cx="2397008" cy="2397008"/>
          </a:xfrm>
          <a:prstGeom prst="rect">
            <a:avLst/>
          </a:prstGeom>
        </p:spPr>
      </p:pic>
    </p:spTree>
    <p:extLst>
      <p:ext uri="{BB962C8B-B14F-4D97-AF65-F5344CB8AC3E}">
        <p14:creationId xmlns:p14="http://schemas.microsoft.com/office/powerpoint/2010/main" val="2190144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ky at anchor off st Jean Cap Ferra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316" y="1053561"/>
            <a:ext cx="6226968" cy="3459426"/>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20" y="558944"/>
            <a:ext cx="3449039" cy="400110"/>
          </a:xfrm>
          <a:prstGeom prst="rect">
            <a:avLst/>
          </a:prstGeom>
          <a:noFill/>
        </p:spPr>
        <p:txBody>
          <a:bodyPr wrap="square" rtlCol="0">
            <a:spAutoFit/>
          </a:bodyPr>
          <a:lstStyle/>
          <a:p>
            <a:r>
              <a:rPr lang="en-US" sz="2000" dirty="0" smtClean="0">
                <a:solidFill>
                  <a:schemeClr val="tx2">
                    <a:lumMod val="75000"/>
                  </a:schemeClr>
                </a:solidFill>
              </a:rPr>
              <a:t>TIKY – 1960 18.8m </a:t>
            </a:r>
            <a:r>
              <a:rPr lang="en-US" sz="2000" dirty="0" err="1" smtClean="0">
                <a:solidFill>
                  <a:schemeClr val="tx2">
                    <a:lumMod val="75000"/>
                  </a:schemeClr>
                </a:solidFill>
              </a:rPr>
              <a:t>Feadship</a:t>
            </a:r>
            <a:endParaRPr lang="en-US" sz="2000" dirty="0">
              <a:solidFill>
                <a:schemeClr val="tx2">
                  <a:lumMod val="75000"/>
                </a:schemeClr>
              </a:solidFill>
            </a:endParaRPr>
          </a:p>
        </p:txBody>
      </p:sp>
      <p:sp>
        <p:nvSpPr>
          <p:cNvPr id="16" name="TextBox 15"/>
          <p:cNvSpPr txBox="1"/>
          <p:nvPr/>
        </p:nvSpPr>
        <p:spPr>
          <a:xfrm>
            <a:off x="1304590" y="4535512"/>
            <a:ext cx="6522478" cy="900759"/>
          </a:xfrm>
          <a:prstGeom prst="rect">
            <a:avLst/>
          </a:prstGeom>
          <a:noFill/>
        </p:spPr>
        <p:txBody>
          <a:bodyPr wrap="square" rtlCol="0">
            <a:spAutoFit/>
          </a:bodyPr>
          <a:lstStyle/>
          <a:p>
            <a:pPr algn="ctr">
              <a:lnSpc>
                <a:spcPct val="110000"/>
              </a:lnSpc>
            </a:pPr>
            <a:r>
              <a:rPr lang="en-US" sz="1600" i="1" dirty="0" smtClean="0">
                <a:solidFill>
                  <a:schemeClr val="bg1">
                    <a:lumMod val="50000"/>
                  </a:schemeClr>
                </a:solidFill>
              </a:rPr>
              <a:t>Extensive refit work including installation of new pilothouse, blasting, </a:t>
            </a:r>
            <a:br>
              <a:rPr lang="en-US" sz="1600" i="1" dirty="0" smtClean="0">
                <a:solidFill>
                  <a:schemeClr val="bg1">
                    <a:lumMod val="50000"/>
                  </a:schemeClr>
                </a:solidFill>
              </a:rPr>
            </a:br>
            <a:r>
              <a:rPr lang="en-US" sz="1600" i="1" dirty="0" smtClean="0">
                <a:solidFill>
                  <a:schemeClr val="bg1">
                    <a:lumMod val="50000"/>
                  </a:schemeClr>
                </a:solidFill>
              </a:rPr>
              <a:t>fairing and spraying bottom and topsides, engineering and </a:t>
            </a:r>
            <a:br>
              <a:rPr lang="en-US" sz="1600" i="1" dirty="0" smtClean="0">
                <a:solidFill>
                  <a:schemeClr val="bg1">
                    <a:lumMod val="50000"/>
                  </a:schemeClr>
                </a:solidFill>
              </a:rPr>
            </a:br>
            <a:r>
              <a:rPr lang="en-US" sz="1600" i="1" dirty="0" smtClean="0">
                <a:solidFill>
                  <a:schemeClr val="bg1">
                    <a:lumMod val="50000"/>
                  </a:schemeClr>
                </a:solidFill>
              </a:rPr>
              <a:t>refurbishment of all stainless.</a:t>
            </a:r>
            <a:endParaRPr lang="en-US" sz="1600" i="1" dirty="0">
              <a:solidFill>
                <a:schemeClr val="bg1">
                  <a:lumMod val="50000"/>
                </a:schemeClr>
              </a:solidFill>
            </a:endParaRPr>
          </a:p>
        </p:txBody>
      </p:sp>
    </p:spTree>
    <p:extLst>
      <p:ext uri="{BB962C8B-B14F-4D97-AF65-F5344CB8AC3E}">
        <p14:creationId xmlns:p14="http://schemas.microsoft.com/office/powerpoint/2010/main" val="5046699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Mar 08_15648 Al Shaheen Yacht Shots BV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322" y="1145066"/>
            <a:ext cx="6209122" cy="3448539"/>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AL SHAHEEN – 2001 Mike </a:t>
            </a:r>
            <a:r>
              <a:rPr lang="en-US" sz="2000" dirty="0" err="1" smtClean="0">
                <a:solidFill>
                  <a:schemeClr val="tx2">
                    <a:lumMod val="75000"/>
                  </a:schemeClr>
                </a:solidFill>
              </a:rPr>
              <a:t>Pocock</a:t>
            </a:r>
            <a:r>
              <a:rPr lang="en-US" sz="2000" dirty="0" smtClean="0">
                <a:solidFill>
                  <a:schemeClr val="tx2">
                    <a:lumMod val="75000"/>
                  </a:schemeClr>
                </a:solidFill>
              </a:rPr>
              <a:t> 42’ one off cruising yacht</a:t>
            </a:r>
            <a:endParaRPr lang="en-US" sz="2000" dirty="0">
              <a:solidFill>
                <a:schemeClr val="tx2">
                  <a:lumMod val="75000"/>
                </a:schemeClr>
              </a:solidFill>
            </a:endParaRPr>
          </a:p>
        </p:txBody>
      </p:sp>
      <p:sp>
        <p:nvSpPr>
          <p:cNvPr id="16" name="TextBox 15"/>
          <p:cNvSpPr txBox="1"/>
          <p:nvPr/>
        </p:nvSpPr>
        <p:spPr>
          <a:xfrm>
            <a:off x="1304590" y="4715048"/>
            <a:ext cx="6522478" cy="359073"/>
          </a:xfrm>
          <a:prstGeom prst="rect">
            <a:avLst/>
          </a:prstGeom>
          <a:noFill/>
        </p:spPr>
        <p:txBody>
          <a:bodyPr wrap="square" rtlCol="0">
            <a:spAutoFit/>
          </a:bodyPr>
          <a:lstStyle/>
          <a:p>
            <a:pPr algn="ctr">
              <a:lnSpc>
                <a:spcPct val="110000"/>
              </a:lnSpc>
            </a:pPr>
            <a:r>
              <a:rPr lang="en-US" sz="1600" i="1" dirty="0" smtClean="0">
                <a:solidFill>
                  <a:schemeClr val="bg1">
                    <a:lumMod val="50000"/>
                  </a:schemeClr>
                </a:solidFill>
              </a:rPr>
              <a:t>Substantial refit including new decks, teak </a:t>
            </a:r>
            <a:r>
              <a:rPr lang="en-US" sz="1600" i="1" dirty="0" err="1" smtClean="0">
                <a:solidFill>
                  <a:schemeClr val="bg1">
                    <a:lumMod val="50000"/>
                  </a:schemeClr>
                </a:solidFill>
              </a:rPr>
              <a:t>caprail</a:t>
            </a:r>
            <a:r>
              <a:rPr lang="en-US" sz="1600" i="1" dirty="0" smtClean="0">
                <a:solidFill>
                  <a:schemeClr val="bg1">
                    <a:lumMod val="50000"/>
                  </a:schemeClr>
                </a:solidFill>
              </a:rPr>
              <a:t> and complete re-spray.</a:t>
            </a:r>
            <a:endParaRPr lang="en-US" sz="1600" i="1" dirty="0">
              <a:solidFill>
                <a:schemeClr val="bg1">
                  <a:lumMod val="50000"/>
                </a:schemeClr>
              </a:solidFill>
            </a:endParaRPr>
          </a:p>
        </p:txBody>
      </p:sp>
    </p:spTree>
    <p:extLst>
      <p:ext uri="{BB962C8B-B14F-4D97-AF65-F5344CB8AC3E}">
        <p14:creationId xmlns:p14="http://schemas.microsoft.com/office/powerpoint/2010/main" val="8609793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2389558" y="3315692"/>
            <a:ext cx="5273356" cy="325730"/>
          </a:xfrm>
          <a:prstGeom prst="rect">
            <a:avLst/>
          </a:prstGeom>
          <a:noFill/>
        </p:spPr>
        <p:txBody>
          <a:bodyPr wrap="square" rtlCol="0">
            <a:spAutoFit/>
          </a:bodyPr>
          <a:lstStyle/>
          <a:p>
            <a:pPr>
              <a:lnSpc>
                <a:spcPct val="110000"/>
              </a:lnSpc>
            </a:pPr>
            <a:r>
              <a:rPr lang="en-US" sz="1400" dirty="0" smtClean="0">
                <a:solidFill>
                  <a:schemeClr val="bg1">
                    <a:lumMod val="50000"/>
                  </a:schemeClr>
                </a:solidFill>
              </a:rPr>
              <a:t>John Franklin – Commodore OCC and owner of </a:t>
            </a:r>
            <a:r>
              <a:rPr lang="en-US" sz="1400" dirty="0" err="1" smtClean="0">
                <a:solidFill>
                  <a:schemeClr val="bg1">
                    <a:lumMod val="50000"/>
                  </a:schemeClr>
                </a:solidFill>
              </a:rPr>
              <a:t>Pocock</a:t>
            </a:r>
            <a:r>
              <a:rPr lang="en-US" sz="1400" dirty="0" smtClean="0">
                <a:solidFill>
                  <a:schemeClr val="bg1">
                    <a:lumMod val="50000"/>
                  </a:schemeClr>
                </a:solidFill>
              </a:rPr>
              <a:t> 42, </a:t>
            </a:r>
            <a:r>
              <a:rPr lang="en-US" sz="1400" i="1" dirty="0" smtClean="0">
                <a:solidFill>
                  <a:schemeClr val="bg1">
                    <a:lumMod val="50000"/>
                  </a:schemeClr>
                </a:solidFill>
              </a:rPr>
              <a:t>Al </a:t>
            </a:r>
            <a:r>
              <a:rPr lang="en-US" sz="1400" i="1" dirty="0" err="1" smtClean="0">
                <a:solidFill>
                  <a:schemeClr val="bg1">
                    <a:lumMod val="50000"/>
                  </a:schemeClr>
                </a:solidFill>
              </a:rPr>
              <a:t>Shaheen</a:t>
            </a:r>
            <a:endParaRPr lang="en-US" sz="1400" i="1" dirty="0">
              <a:solidFill>
                <a:schemeClr val="bg1">
                  <a:lumMod val="50000"/>
                </a:schemeClr>
              </a:solidFill>
            </a:endParaRPr>
          </a:p>
        </p:txBody>
      </p:sp>
      <p:sp>
        <p:nvSpPr>
          <p:cNvPr id="16" name="TextBox 15"/>
          <p:cNvSpPr txBox="1"/>
          <p:nvPr/>
        </p:nvSpPr>
        <p:spPr>
          <a:xfrm>
            <a:off x="1252933" y="1822976"/>
            <a:ext cx="6600054" cy="1277273"/>
          </a:xfrm>
          <a:prstGeom prst="rect">
            <a:avLst/>
          </a:prstGeom>
          <a:noFill/>
        </p:spPr>
        <p:txBody>
          <a:bodyPr wrap="square" rtlCol="0">
            <a:spAutoFit/>
          </a:bodyPr>
          <a:lstStyle/>
          <a:p>
            <a:pPr>
              <a:lnSpc>
                <a:spcPct val="130000"/>
              </a:lnSpc>
            </a:pPr>
            <a:r>
              <a:rPr lang="en-US" sz="2000" i="1" dirty="0" smtClean="0">
                <a:solidFill>
                  <a:schemeClr val="tx2">
                    <a:lumMod val="75000"/>
                  </a:schemeClr>
                </a:solidFill>
              </a:rPr>
              <a:t>“You have a very skilled workforce with excellent customer relations and excellent work attitudes. They all seem highly motivated and dedicated to high quality service.”</a:t>
            </a:r>
            <a:endParaRPr lang="en-US" sz="2000" i="1" dirty="0">
              <a:solidFill>
                <a:schemeClr val="tx2">
                  <a:lumMod val="75000"/>
                </a:schemeClr>
              </a:solidFill>
            </a:endParaRPr>
          </a:p>
        </p:txBody>
      </p:sp>
    </p:spTree>
    <p:extLst>
      <p:ext uri="{BB962C8B-B14F-4D97-AF65-F5344CB8AC3E}">
        <p14:creationId xmlns:p14="http://schemas.microsoft.com/office/powerpoint/2010/main" val="2616447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PEARLFISHER – Oyster 62</a:t>
            </a:r>
            <a:endParaRPr lang="en-US" sz="2000" dirty="0">
              <a:solidFill>
                <a:schemeClr val="tx2">
                  <a:lumMod val="75000"/>
                </a:schemeClr>
              </a:solidFill>
            </a:endParaRPr>
          </a:p>
        </p:txBody>
      </p:sp>
      <p:sp>
        <p:nvSpPr>
          <p:cNvPr id="16" name="TextBox 15"/>
          <p:cNvSpPr txBox="1"/>
          <p:nvPr/>
        </p:nvSpPr>
        <p:spPr>
          <a:xfrm>
            <a:off x="1304589" y="4421394"/>
            <a:ext cx="6988649" cy="1169551"/>
          </a:xfrm>
          <a:prstGeom prst="rect">
            <a:avLst/>
          </a:prstGeom>
          <a:noFill/>
        </p:spPr>
        <p:txBody>
          <a:bodyPr wrap="square" rtlCol="0">
            <a:spAutoFit/>
          </a:bodyPr>
          <a:lstStyle/>
          <a:p>
            <a:pPr marL="285750" indent="-285750">
              <a:buFont typeface="Arial"/>
              <a:buChar char="•"/>
            </a:pPr>
            <a:r>
              <a:rPr lang="en-US" sz="1400" i="1" dirty="0" smtClean="0">
                <a:solidFill>
                  <a:srgbClr val="7F7F7F"/>
                </a:solidFill>
              </a:rPr>
              <a:t>Comprehensive </a:t>
            </a:r>
            <a:r>
              <a:rPr lang="en-US" sz="1400" i="1" dirty="0">
                <a:solidFill>
                  <a:srgbClr val="7F7F7F"/>
                </a:solidFill>
              </a:rPr>
              <a:t>refit to rig - including carbon mast stripping </a:t>
            </a:r>
            <a:r>
              <a:rPr lang="en-US" sz="1400" i="1" dirty="0" smtClean="0">
                <a:solidFill>
                  <a:srgbClr val="7F7F7F"/>
                </a:solidFill>
              </a:rPr>
              <a:t>and composite </a:t>
            </a:r>
            <a:br>
              <a:rPr lang="en-US" sz="1400" i="1" dirty="0" smtClean="0">
                <a:solidFill>
                  <a:srgbClr val="7F7F7F"/>
                </a:solidFill>
              </a:rPr>
            </a:br>
            <a:r>
              <a:rPr lang="en-US" sz="1400" i="1" dirty="0" smtClean="0">
                <a:solidFill>
                  <a:srgbClr val="7F7F7F"/>
                </a:solidFill>
              </a:rPr>
              <a:t>repairs, </a:t>
            </a:r>
            <a:r>
              <a:rPr lang="en-US" sz="1400" i="1" dirty="0">
                <a:solidFill>
                  <a:srgbClr val="7F7F7F"/>
                </a:solidFill>
              </a:rPr>
              <a:t>repaint </a:t>
            </a:r>
            <a:r>
              <a:rPr lang="en-US" sz="1400" i="1" dirty="0" smtClean="0">
                <a:solidFill>
                  <a:srgbClr val="7F7F7F"/>
                </a:solidFill>
              </a:rPr>
              <a:t>and </a:t>
            </a:r>
            <a:r>
              <a:rPr lang="en-US" sz="1400" i="1" dirty="0">
                <a:solidFill>
                  <a:srgbClr val="7F7F7F"/>
                </a:solidFill>
              </a:rPr>
              <a:t>re-stepped with new rods and running </a:t>
            </a:r>
            <a:r>
              <a:rPr lang="en-US" sz="1400" i="1" dirty="0" smtClean="0">
                <a:solidFill>
                  <a:srgbClr val="7F7F7F"/>
                </a:solidFill>
              </a:rPr>
              <a:t>rigging</a:t>
            </a:r>
            <a:endParaRPr lang="en-US" sz="1400" i="1" dirty="0">
              <a:solidFill>
                <a:srgbClr val="7F7F7F"/>
              </a:solidFill>
            </a:endParaRPr>
          </a:p>
          <a:p>
            <a:pPr marL="285750" indent="-285750">
              <a:buFont typeface="Arial"/>
              <a:buChar char="•"/>
            </a:pPr>
            <a:r>
              <a:rPr lang="en-US" sz="1400" i="1" dirty="0" smtClean="0">
                <a:solidFill>
                  <a:srgbClr val="7F7F7F"/>
                </a:solidFill>
              </a:rPr>
              <a:t>Service </a:t>
            </a:r>
            <a:r>
              <a:rPr lang="en-US" sz="1400" i="1" dirty="0">
                <a:solidFill>
                  <a:srgbClr val="7F7F7F"/>
                </a:solidFill>
              </a:rPr>
              <a:t>of air-conditioning and vacuum WC </a:t>
            </a:r>
            <a:r>
              <a:rPr lang="en-US" sz="1400" i="1" dirty="0" smtClean="0">
                <a:solidFill>
                  <a:srgbClr val="7F7F7F"/>
                </a:solidFill>
              </a:rPr>
              <a:t>systems</a:t>
            </a:r>
            <a:endParaRPr lang="en-US" sz="1400" i="1" dirty="0">
              <a:solidFill>
                <a:srgbClr val="7F7F7F"/>
              </a:solidFill>
            </a:endParaRPr>
          </a:p>
          <a:p>
            <a:pPr marL="285750" indent="-285750">
              <a:buFont typeface="Arial"/>
              <a:buChar char="•"/>
            </a:pPr>
            <a:r>
              <a:rPr lang="en-US" sz="1400" i="1" dirty="0" smtClean="0">
                <a:solidFill>
                  <a:srgbClr val="7F7F7F"/>
                </a:solidFill>
              </a:rPr>
              <a:t>Rebuild </a:t>
            </a:r>
            <a:r>
              <a:rPr lang="en-US" sz="1400" i="1" dirty="0">
                <a:solidFill>
                  <a:srgbClr val="7F7F7F"/>
                </a:solidFill>
              </a:rPr>
              <a:t>of complete drive train and stern </a:t>
            </a:r>
            <a:r>
              <a:rPr lang="en-US" sz="1400" i="1" dirty="0" smtClean="0">
                <a:solidFill>
                  <a:srgbClr val="7F7F7F"/>
                </a:solidFill>
              </a:rPr>
              <a:t>gear</a:t>
            </a:r>
            <a:endParaRPr lang="en-US" sz="1400" i="1" dirty="0">
              <a:solidFill>
                <a:srgbClr val="7F7F7F"/>
              </a:solidFill>
            </a:endParaRPr>
          </a:p>
          <a:p>
            <a:pPr marL="285750" indent="-285750">
              <a:buFont typeface="Arial"/>
              <a:buChar char="•"/>
            </a:pPr>
            <a:r>
              <a:rPr lang="en-US" sz="1400" i="1" dirty="0" smtClean="0">
                <a:solidFill>
                  <a:srgbClr val="7F7F7F"/>
                </a:solidFill>
              </a:rPr>
              <a:t>Modifications </a:t>
            </a:r>
            <a:r>
              <a:rPr lang="en-US" sz="1400" i="1" dirty="0">
                <a:solidFill>
                  <a:srgbClr val="7F7F7F"/>
                </a:solidFill>
              </a:rPr>
              <a:t>to joinery and custom flat screen TV </a:t>
            </a:r>
            <a:r>
              <a:rPr lang="en-US" sz="1400" i="1" dirty="0" smtClean="0">
                <a:solidFill>
                  <a:srgbClr val="7F7F7F"/>
                </a:solidFill>
              </a:rPr>
              <a:t>stowage</a:t>
            </a:r>
            <a:endParaRPr lang="en-US" sz="1400" i="1" dirty="0">
              <a:solidFill>
                <a:srgbClr val="7F7F7F"/>
              </a:solidFill>
            </a:endParaRPr>
          </a:p>
        </p:txBody>
      </p:sp>
      <p:pic>
        <p:nvPicPr>
          <p:cNvPr id="4" name="Picture 3" descr="asw04-384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519" y="1067040"/>
            <a:ext cx="6024796" cy="3346164"/>
          </a:xfrm>
          <a:prstGeom prst="rect">
            <a:avLst/>
          </a:prstGeom>
        </p:spPr>
      </p:pic>
    </p:spTree>
    <p:extLst>
      <p:ext uri="{BB962C8B-B14F-4D97-AF65-F5344CB8AC3E}">
        <p14:creationId xmlns:p14="http://schemas.microsoft.com/office/powerpoint/2010/main" val="3162688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JEANNEAU 24</a:t>
            </a:r>
            <a:endParaRPr lang="en-US" sz="2000" dirty="0">
              <a:solidFill>
                <a:schemeClr val="tx2">
                  <a:lumMod val="75000"/>
                </a:schemeClr>
              </a:solidFill>
            </a:endParaRPr>
          </a:p>
        </p:txBody>
      </p:sp>
      <p:sp>
        <p:nvSpPr>
          <p:cNvPr id="16" name="TextBox 15"/>
          <p:cNvSpPr txBox="1"/>
          <p:nvPr/>
        </p:nvSpPr>
        <p:spPr>
          <a:xfrm>
            <a:off x="1304589" y="4506707"/>
            <a:ext cx="6731911" cy="954107"/>
          </a:xfrm>
          <a:prstGeom prst="rect">
            <a:avLst/>
          </a:prstGeom>
          <a:noFill/>
        </p:spPr>
        <p:txBody>
          <a:bodyPr wrap="square" rtlCol="0">
            <a:spAutoFit/>
          </a:bodyPr>
          <a:lstStyle/>
          <a:p>
            <a:pPr algn="ctr"/>
            <a:r>
              <a:rPr lang="en-US" sz="1400" i="1" dirty="0" smtClean="0">
                <a:solidFill>
                  <a:srgbClr val="7F7F7F"/>
                </a:solidFill>
              </a:rPr>
              <a:t>Collision </a:t>
            </a:r>
            <a:r>
              <a:rPr lang="en-US" sz="1400" i="1" dirty="0">
                <a:solidFill>
                  <a:srgbClr val="7F7F7F"/>
                </a:solidFill>
              </a:rPr>
              <a:t>damage left this </a:t>
            </a:r>
            <a:r>
              <a:rPr lang="en-US" sz="1400" i="1" dirty="0" smtClean="0">
                <a:solidFill>
                  <a:srgbClr val="7F7F7F"/>
                </a:solidFill>
              </a:rPr>
              <a:t>yacht </a:t>
            </a:r>
            <a:r>
              <a:rPr lang="en-US" sz="1400" i="1" dirty="0">
                <a:solidFill>
                  <a:srgbClr val="7F7F7F"/>
                </a:solidFill>
              </a:rPr>
              <a:t>as a possible insurance write </a:t>
            </a:r>
            <a:r>
              <a:rPr lang="en-US" sz="1400" i="1" dirty="0" smtClean="0">
                <a:solidFill>
                  <a:srgbClr val="7F7F7F"/>
                </a:solidFill>
              </a:rPr>
              <a:t>off. </a:t>
            </a:r>
          </a:p>
          <a:p>
            <a:pPr algn="ctr"/>
            <a:r>
              <a:rPr lang="en-US" sz="1400" i="1" dirty="0" smtClean="0">
                <a:solidFill>
                  <a:srgbClr val="7F7F7F"/>
                </a:solidFill>
              </a:rPr>
              <a:t>Fox’s </a:t>
            </a:r>
            <a:r>
              <a:rPr lang="en-US" sz="1400" i="1" dirty="0">
                <a:solidFill>
                  <a:srgbClr val="7F7F7F"/>
                </a:solidFill>
              </a:rPr>
              <a:t>careful and considered approach to the re-building and re-finishing of both </a:t>
            </a:r>
            <a:endParaRPr lang="en-US" sz="1400" i="1" dirty="0" smtClean="0">
              <a:solidFill>
                <a:srgbClr val="7F7F7F"/>
              </a:solidFill>
            </a:endParaRPr>
          </a:p>
          <a:p>
            <a:pPr algn="ctr"/>
            <a:r>
              <a:rPr lang="en-US" sz="1400" i="1" dirty="0" smtClean="0">
                <a:solidFill>
                  <a:srgbClr val="7F7F7F"/>
                </a:solidFill>
              </a:rPr>
              <a:t>the </a:t>
            </a:r>
            <a:r>
              <a:rPr lang="en-US" sz="1400" i="1" dirty="0">
                <a:solidFill>
                  <a:srgbClr val="7F7F7F"/>
                </a:solidFill>
              </a:rPr>
              <a:t>hull and superstructure </a:t>
            </a:r>
            <a:r>
              <a:rPr lang="en-US" sz="1400" i="1" dirty="0" err="1">
                <a:solidFill>
                  <a:srgbClr val="7F7F7F"/>
                </a:solidFill>
              </a:rPr>
              <a:t>mouldings</a:t>
            </a:r>
            <a:r>
              <a:rPr lang="en-US" sz="1400" i="1" dirty="0">
                <a:solidFill>
                  <a:srgbClr val="7F7F7F"/>
                </a:solidFill>
              </a:rPr>
              <a:t> produced an invisible repair and she was </a:t>
            </a:r>
            <a:r>
              <a:rPr lang="en-US" sz="1400" i="1" dirty="0" smtClean="0">
                <a:solidFill>
                  <a:srgbClr val="7F7F7F"/>
                </a:solidFill>
              </a:rPr>
              <a:t/>
            </a:r>
            <a:br>
              <a:rPr lang="en-US" sz="1400" i="1" dirty="0" smtClean="0">
                <a:solidFill>
                  <a:srgbClr val="7F7F7F"/>
                </a:solidFill>
              </a:rPr>
            </a:br>
            <a:r>
              <a:rPr lang="en-US" sz="1400" i="1" dirty="0" smtClean="0">
                <a:solidFill>
                  <a:srgbClr val="7F7F7F"/>
                </a:solidFill>
              </a:rPr>
              <a:t>afloat </a:t>
            </a:r>
            <a:r>
              <a:rPr lang="en-US" sz="1400" i="1" dirty="0">
                <a:solidFill>
                  <a:srgbClr val="7F7F7F"/>
                </a:solidFill>
              </a:rPr>
              <a:t>and sailing again within </a:t>
            </a:r>
            <a:r>
              <a:rPr lang="en-US" sz="1400" i="1" dirty="0" smtClean="0">
                <a:solidFill>
                  <a:srgbClr val="7F7F7F"/>
                </a:solidFill>
              </a:rPr>
              <a:t>weeks.</a:t>
            </a:r>
            <a:endParaRPr lang="en-US" sz="1400" i="1" dirty="0">
              <a:solidFill>
                <a:srgbClr val="7F7F7F"/>
              </a:solidFill>
            </a:endParaRPr>
          </a:p>
        </p:txBody>
      </p:sp>
      <p:pic>
        <p:nvPicPr>
          <p:cNvPr id="5" name="Picture 4" descr="Jenneau.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322" y="1185242"/>
            <a:ext cx="3148230" cy="3148230"/>
          </a:xfrm>
          <a:prstGeom prst="rect">
            <a:avLst/>
          </a:prstGeom>
        </p:spPr>
      </p:pic>
      <p:pic>
        <p:nvPicPr>
          <p:cNvPr id="7" name="Picture 6" descr="Jenneau 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8418" y="1185242"/>
            <a:ext cx="3148230" cy="3148230"/>
          </a:xfrm>
          <a:prstGeom prst="rect">
            <a:avLst/>
          </a:prstGeom>
        </p:spPr>
      </p:pic>
    </p:spTree>
    <p:extLst>
      <p:ext uri="{BB962C8B-B14F-4D97-AF65-F5344CB8AC3E}">
        <p14:creationId xmlns:p14="http://schemas.microsoft.com/office/powerpoint/2010/main" val="24614500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855 crop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322" y="1164053"/>
            <a:ext cx="6209122" cy="3448539"/>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HAVENGORE – 1956 River Thames Cruiser</a:t>
            </a:r>
            <a:endParaRPr lang="en-US" sz="2000" dirty="0">
              <a:solidFill>
                <a:schemeClr val="tx2">
                  <a:lumMod val="75000"/>
                </a:schemeClr>
              </a:solidFill>
            </a:endParaRPr>
          </a:p>
        </p:txBody>
      </p:sp>
      <p:sp>
        <p:nvSpPr>
          <p:cNvPr id="16" name="TextBox 15"/>
          <p:cNvSpPr txBox="1"/>
          <p:nvPr/>
        </p:nvSpPr>
        <p:spPr>
          <a:xfrm>
            <a:off x="1304590" y="4715048"/>
            <a:ext cx="6522478" cy="629916"/>
          </a:xfrm>
          <a:prstGeom prst="rect">
            <a:avLst/>
          </a:prstGeom>
          <a:noFill/>
        </p:spPr>
        <p:txBody>
          <a:bodyPr wrap="square" rtlCol="0">
            <a:spAutoFit/>
          </a:bodyPr>
          <a:lstStyle/>
          <a:p>
            <a:pPr algn="ctr">
              <a:lnSpc>
                <a:spcPct val="110000"/>
              </a:lnSpc>
            </a:pPr>
            <a:r>
              <a:rPr lang="en-US" sz="1600" i="1" dirty="0" smtClean="0">
                <a:solidFill>
                  <a:schemeClr val="bg1">
                    <a:lumMod val="50000"/>
                  </a:schemeClr>
                </a:solidFill>
              </a:rPr>
              <a:t>Annual maintenance and refit including repairs to planking, </a:t>
            </a:r>
            <a:br>
              <a:rPr lang="en-US" sz="1600" i="1" dirty="0" smtClean="0">
                <a:solidFill>
                  <a:schemeClr val="bg1">
                    <a:lumMod val="50000"/>
                  </a:schemeClr>
                </a:solidFill>
              </a:rPr>
            </a:br>
            <a:r>
              <a:rPr lang="en-US" sz="1600" i="1" dirty="0" smtClean="0">
                <a:solidFill>
                  <a:schemeClr val="bg1">
                    <a:lumMod val="50000"/>
                  </a:schemeClr>
                </a:solidFill>
              </a:rPr>
              <a:t>keel bolt checks, teak deck repairs and topsides repaint.</a:t>
            </a:r>
            <a:endParaRPr lang="en-US" sz="1600" i="1" dirty="0">
              <a:solidFill>
                <a:schemeClr val="bg1">
                  <a:lumMod val="50000"/>
                </a:schemeClr>
              </a:solidFill>
            </a:endParaRPr>
          </a:p>
        </p:txBody>
      </p:sp>
    </p:spTree>
    <p:extLst>
      <p:ext uri="{BB962C8B-B14F-4D97-AF65-F5344CB8AC3E}">
        <p14:creationId xmlns:p14="http://schemas.microsoft.com/office/powerpoint/2010/main" val="8442174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52933" y="1703922"/>
            <a:ext cx="6600054" cy="2077492"/>
          </a:xfrm>
          <a:prstGeom prst="rect">
            <a:avLst/>
          </a:prstGeom>
          <a:noFill/>
        </p:spPr>
        <p:txBody>
          <a:bodyPr wrap="square" rtlCol="0">
            <a:spAutoFit/>
          </a:bodyPr>
          <a:lstStyle/>
          <a:p>
            <a:pPr>
              <a:lnSpc>
                <a:spcPct val="130000"/>
              </a:lnSpc>
            </a:pPr>
            <a:r>
              <a:rPr lang="en-US" sz="2000" i="1" dirty="0" smtClean="0">
                <a:solidFill>
                  <a:schemeClr val="tx2">
                    <a:lumMod val="75000"/>
                  </a:schemeClr>
                </a:solidFill>
              </a:rPr>
              <a:t>“Facilities at Fox’s Marina are second to none, they have a highly motivated team who were efficient and easy to work with. The refit was superbly managed, and we are extremely happy with the quality of the work, all of which was delivered on time and to budget.”</a:t>
            </a:r>
            <a:endParaRPr lang="en-US" sz="2000" i="1" dirty="0">
              <a:solidFill>
                <a:schemeClr val="tx2">
                  <a:lumMod val="75000"/>
                </a:schemeClr>
              </a:solidFill>
            </a:endParaRPr>
          </a:p>
        </p:txBody>
      </p:sp>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4028173" y="3737603"/>
            <a:ext cx="3724035" cy="325730"/>
          </a:xfrm>
          <a:prstGeom prst="rect">
            <a:avLst/>
          </a:prstGeom>
          <a:noFill/>
        </p:spPr>
        <p:txBody>
          <a:bodyPr wrap="square" rtlCol="0">
            <a:spAutoFit/>
          </a:bodyPr>
          <a:lstStyle/>
          <a:p>
            <a:pPr>
              <a:lnSpc>
                <a:spcPct val="110000"/>
              </a:lnSpc>
            </a:pPr>
            <a:r>
              <a:rPr lang="en-US" sz="1400" dirty="0" smtClean="0">
                <a:solidFill>
                  <a:schemeClr val="bg1">
                    <a:lumMod val="50000"/>
                  </a:schemeClr>
                </a:solidFill>
              </a:rPr>
              <a:t>Julia </a:t>
            </a:r>
            <a:r>
              <a:rPr lang="en-US" sz="1400" dirty="0" err="1" smtClean="0">
                <a:solidFill>
                  <a:schemeClr val="bg1">
                    <a:lumMod val="50000"/>
                  </a:schemeClr>
                </a:solidFill>
              </a:rPr>
              <a:t>Linehan</a:t>
            </a:r>
            <a:r>
              <a:rPr lang="en-US" sz="1400" dirty="0" smtClean="0">
                <a:solidFill>
                  <a:schemeClr val="bg1">
                    <a:lumMod val="50000"/>
                  </a:schemeClr>
                </a:solidFill>
              </a:rPr>
              <a:t> – Operations Director, </a:t>
            </a:r>
            <a:r>
              <a:rPr lang="en-US" sz="1400" i="1" dirty="0" err="1" smtClean="0">
                <a:solidFill>
                  <a:schemeClr val="bg1">
                    <a:lumMod val="50000"/>
                  </a:schemeClr>
                </a:solidFill>
              </a:rPr>
              <a:t>Havengore</a:t>
            </a:r>
            <a:endParaRPr lang="en-US" sz="1400" i="1" dirty="0">
              <a:solidFill>
                <a:schemeClr val="bg1">
                  <a:lumMod val="50000"/>
                </a:schemeClr>
              </a:solidFill>
            </a:endParaRPr>
          </a:p>
        </p:txBody>
      </p:sp>
    </p:spTree>
    <p:extLst>
      <p:ext uri="{BB962C8B-B14F-4D97-AF65-F5344CB8AC3E}">
        <p14:creationId xmlns:p14="http://schemas.microsoft.com/office/powerpoint/2010/main" val="36116902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8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2519" y="981086"/>
            <a:ext cx="6108452" cy="3095986"/>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MARINA </a:t>
            </a:r>
            <a:r>
              <a:rPr lang="en-US" sz="2000" dirty="0">
                <a:solidFill>
                  <a:schemeClr val="tx2">
                    <a:lumMod val="75000"/>
                  </a:schemeClr>
                </a:solidFill>
              </a:rPr>
              <a:t>&amp;</a:t>
            </a:r>
            <a:r>
              <a:rPr lang="en-US" sz="2000" dirty="0" smtClean="0">
                <a:solidFill>
                  <a:schemeClr val="tx2">
                    <a:lumMod val="75000"/>
                  </a:schemeClr>
                </a:solidFill>
              </a:rPr>
              <a:t> BOATYARD </a:t>
            </a:r>
          </a:p>
          <a:p>
            <a:endParaRPr lang="en-US" sz="2000" dirty="0">
              <a:solidFill>
                <a:schemeClr val="tx2">
                  <a:lumMod val="75000"/>
                </a:schemeClr>
              </a:solidFill>
            </a:endParaRPr>
          </a:p>
        </p:txBody>
      </p:sp>
      <p:sp>
        <p:nvSpPr>
          <p:cNvPr id="16" name="TextBox 15"/>
          <p:cNvSpPr txBox="1"/>
          <p:nvPr/>
        </p:nvSpPr>
        <p:spPr>
          <a:xfrm>
            <a:off x="1261169" y="4119244"/>
            <a:ext cx="6522478" cy="1492716"/>
          </a:xfrm>
          <a:prstGeom prst="rect">
            <a:avLst/>
          </a:prstGeom>
          <a:noFill/>
        </p:spPr>
        <p:txBody>
          <a:bodyPr wrap="square" rtlCol="0">
            <a:spAutoFit/>
          </a:bodyPr>
          <a:lstStyle/>
          <a:p>
            <a:pPr algn="ctr"/>
            <a:r>
              <a:rPr lang="en-US" sz="1400" i="1" dirty="0">
                <a:solidFill>
                  <a:srgbClr val="7F7F7F"/>
                </a:solidFill>
              </a:rPr>
              <a:t>Fox’s </a:t>
            </a:r>
            <a:r>
              <a:rPr lang="en-US" sz="1400" i="1" dirty="0" smtClean="0">
                <a:solidFill>
                  <a:srgbClr val="7F7F7F"/>
                </a:solidFill>
              </a:rPr>
              <a:t>Marina &amp; Boatyard has </a:t>
            </a:r>
            <a:r>
              <a:rPr lang="en-US" sz="1400" i="1" dirty="0">
                <a:solidFill>
                  <a:srgbClr val="7F7F7F"/>
                </a:solidFill>
              </a:rPr>
              <a:t>some of the best boatyard facilities to be found anywhere in the country, </a:t>
            </a:r>
            <a:r>
              <a:rPr lang="en-US" sz="1400" i="1" dirty="0" smtClean="0">
                <a:solidFill>
                  <a:srgbClr val="7F7F7F"/>
                </a:solidFill>
              </a:rPr>
              <a:t>with </a:t>
            </a:r>
            <a:r>
              <a:rPr lang="en-US" sz="1400" i="1" dirty="0">
                <a:solidFill>
                  <a:srgbClr val="7F7F7F"/>
                </a:solidFill>
              </a:rPr>
              <a:t>dedicated departments all located on our own 15 acre site. </a:t>
            </a:r>
            <a:endParaRPr lang="en-US" sz="1400" i="1" dirty="0" smtClean="0">
              <a:solidFill>
                <a:srgbClr val="7F7F7F"/>
              </a:solidFill>
            </a:endParaRPr>
          </a:p>
          <a:p>
            <a:pPr algn="ctr">
              <a:lnSpc>
                <a:spcPct val="50000"/>
              </a:lnSpc>
            </a:pPr>
            <a:endParaRPr lang="en-GB" sz="1400" i="1" dirty="0">
              <a:solidFill>
                <a:srgbClr val="7F7F7F"/>
              </a:solidFill>
            </a:endParaRPr>
          </a:p>
          <a:p>
            <a:pPr algn="ctr"/>
            <a:r>
              <a:rPr lang="en-US" sz="1400" i="1" dirty="0">
                <a:solidFill>
                  <a:srgbClr val="7F7F7F"/>
                </a:solidFill>
              </a:rPr>
              <a:t>Our 50 and 70 </a:t>
            </a:r>
            <a:r>
              <a:rPr lang="en-US" sz="1400" i="1" dirty="0" err="1">
                <a:solidFill>
                  <a:srgbClr val="7F7F7F"/>
                </a:solidFill>
              </a:rPr>
              <a:t>tonne</a:t>
            </a:r>
            <a:r>
              <a:rPr lang="en-US" sz="1400" i="1" dirty="0">
                <a:solidFill>
                  <a:srgbClr val="7F7F7F"/>
                </a:solidFill>
              </a:rPr>
              <a:t> travel lifts and expert boat handlers allow us to lift and move </a:t>
            </a:r>
            <a:r>
              <a:rPr lang="en-US" sz="1400" i="1" dirty="0" smtClean="0">
                <a:solidFill>
                  <a:srgbClr val="7F7F7F"/>
                </a:solidFill>
              </a:rPr>
              <a:t/>
            </a:r>
            <a:br>
              <a:rPr lang="en-US" sz="1400" i="1" dirty="0" smtClean="0">
                <a:solidFill>
                  <a:srgbClr val="7F7F7F"/>
                </a:solidFill>
              </a:rPr>
            </a:br>
            <a:r>
              <a:rPr lang="en-US" sz="1400" i="1" dirty="0" smtClean="0">
                <a:solidFill>
                  <a:srgbClr val="7F7F7F"/>
                </a:solidFill>
              </a:rPr>
              <a:t>boats </a:t>
            </a:r>
            <a:r>
              <a:rPr lang="en-US" sz="1400" i="1" dirty="0">
                <a:solidFill>
                  <a:srgbClr val="7F7F7F"/>
                </a:solidFill>
              </a:rPr>
              <a:t>at very short notice, whilst our extensive purpose built workshops, </a:t>
            </a:r>
            <a:r>
              <a:rPr lang="en-US" sz="1400" i="1" dirty="0" err="1">
                <a:solidFill>
                  <a:srgbClr val="7F7F7F"/>
                </a:solidFill>
              </a:rPr>
              <a:t>sprayshop</a:t>
            </a:r>
            <a:r>
              <a:rPr lang="en-US" sz="1400" i="1" dirty="0">
                <a:solidFill>
                  <a:srgbClr val="7F7F7F"/>
                </a:solidFill>
              </a:rPr>
              <a:t> </a:t>
            </a:r>
            <a:r>
              <a:rPr lang="en-US" sz="1400" i="1" dirty="0" smtClean="0">
                <a:solidFill>
                  <a:srgbClr val="7F7F7F"/>
                </a:solidFill>
              </a:rPr>
              <a:t/>
            </a:r>
            <a:br>
              <a:rPr lang="en-US" sz="1400" i="1" dirty="0" smtClean="0">
                <a:solidFill>
                  <a:srgbClr val="7F7F7F"/>
                </a:solidFill>
              </a:rPr>
            </a:br>
            <a:r>
              <a:rPr lang="en-US" sz="1400" i="1" dirty="0" smtClean="0">
                <a:solidFill>
                  <a:srgbClr val="7F7F7F"/>
                </a:solidFill>
              </a:rPr>
              <a:t>and </a:t>
            </a:r>
            <a:r>
              <a:rPr lang="en-US" sz="1400" i="1" dirty="0">
                <a:solidFill>
                  <a:srgbClr val="7F7F7F"/>
                </a:solidFill>
              </a:rPr>
              <a:t>rigging department mean any of our trades can comfortably work on vessels </a:t>
            </a:r>
            <a:r>
              <a:rPr lang="en-US" sz="1400" i="1" dirty="0" smtClean="0">
                <a:solidFill>
                  <a:srgbClr val="7F7F7F"/>
                </a:solidFill>
              </a:rPr>
              <a:t/>
            </a:r>
            <a:br>
              <a:rPr lang="en-US" sz="1400" i="1" dirty="0" smtClean="0">
                <a:solidFill>
                  <a:srgbClr val="7F7F7F"/>
                </a:solidFill>
              </a:rPr>
            </a:br>
            <a:r>
              <a:rPr lang="en-US" sz="1400" i="1" dirty="0" smtClean="0">
                <a:solidFill>
                  <a:srgbClr val="7F7F7F"/>
                </a:solidFill>
              </a:rPr>
              <a:t>up to </a:t>
            </a:r>
            <a:r>
              <a:rPr lang="en-US" sz="1400" i="1" dirty="0">
                <a:solidFill>
                  <a:srgbClr val="7F7F7F"/>
                </a:solidFill>
              </a:rPr>
              <a:t>85 feet LOA, in all weathers.</a:t>
            </a:r>
          </a:p>
        </p:txBody>
      </p:sp>
    </p:spTree>
    <p:extLst>
      <p:ext uri="{BB962C8B-B14F-4D97-AF65-F5344CB8AC3E}">
        <p14:creationId xmlns:p14="http://schemas.microsoft.com/office/powerpoint/2010/main" val="4216890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855 crop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322" y="1164053"/>
            <a:ext cx="6209122" cy="3448539"/>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COMMERCIAL WORK</a:t>
            </a:r>
            <a:endParaRPr lang="en-US" sz="2000" dirty="0">
              <a:solidFill>
                <a:schemeClr val="tx2">
                  <a:lumMod val="75000"/>
                </a:schemeClr>
              </a:solidFill>
            </a:endParaRPr>
          </a:p>
        </p:txBody>
      </p:sp>
      <p:sp>
        <p:nvSpPr>
          <p:cNvPr id="16" name="TextBox 15"/>
          <p:cNvSpPr txBox="1"/>
          <p:nvPr/>
        </p:nvSpPr>
        <p:spPr>
          <a:xfrm>
            <a:off x="1304589" y="4715048"/>
            <a:ext cx="6785631" cy="738664"/>
          </a:xfrm>
          <a:prstGeom prst="rect">
            <a:avLst/>
          </a:prstGeom>
          <a:noFill/>
        </p:spPr>
        <p:txBody>
          <a:bodyPr wrap="square" rtlCol="0">
            <a:spAutoFit/>
          </a:bodyPr>
          <a:lstStyle/>
          <a:p>
            <a:pPr marL="285750" lvl="0" indent="-285750">
              <a:buFont typeface="Arial"/>
              <a:buChar char="•"/>
            </a:pPr>
            <a:r>
              <a:rPr lang="en-US" sz="1400" i="1" dirty="0">
                <a:solidFill>
                  <a:schemeClr val="bg1">
                    <a:lumMod val="50000"/>
                  </a:schemeClr>
                </a:solidFill>
              </a:rPr>
              <a:t>Coded welding modifications to </a:t>
            </a:r>
            <a:r>
              <a:rPr lang="en-US" sz="1400" i="1" dirty="0" err="1">
                <a:solidFill>
                  <a:schemeClr val="bg1">
                    <a:lumMod val="50000"/>
                  </a:schemeClr>
                </a:solidFill>
              </a:rPr>
              <a:t>aluminium</a:t>
            </a:r>
            <a:r>
              <a:rPr lang="en-US" sz="1400" i="1" dirty="0">
                <a:solidFill>
                  <a:schemeClr val="bg1">
                    <a:lumMod val="50000"/>
                  </a:schemeClr>
                </a:solidFill>
              </a:rPr>
              <a:t> alloy hull and stainless raw water </a:t>
            </a:r>
            <a:r>
              <a:rPr lang="en-US" sz="1400" i="1" dirty="0" smtClean="0">
                <a:solidFill>
                  <a:schemeClr val="bg1">
                    <a:lumMod val="50000"/>
                  </a:schemeClr>
                </a:solidFill>
              </a:rPr>
              <a:t>systems</a:t>
            </a:r>
            <a:endParaRPr lang="en-GB" sz="1400" i="1" dirty="0">
              <a:solidFill>
                <a:schemeClr val="bg1">
                  <a:lumMod val="50000"/>
                </a:schemeClr>
              </a:solidFill>
            </a:endParaRPr>
          </a:p>
          <a:p>
            <a:pPr marL="285750" lvl="0" indent="-285750">
              <a:buFont typeface="Arial"/>
              <a:buChar char="•"/>
            </a:pPr>
            <a:r>
              <a:rPr lang="en-US" sz="1400" i="1" dirty="0">
                <a:solidFill>
                  <a:schemeClr val="bg1">
                    <a:lumMod val="50000"/>
                  </a:schemeClr>
                </a:solidFill>
              </a:rPr>
              <a:t>Undercover </a:t>
            </a:r>
            <a:r>
              <a:rPr lang="en-US" sz="1400" i="1" dirty="0" err="1">
                <a:solidFill>
                  <a:schemeClr val="bg1">
                    <a:lumMod val="50000"/>
                  </a:schemeClr>
                </a:solidFill>
              </a:rPr>
              <a:t>respray</a:t>
            </a:r>
            <a:r>
              <a:rPr lang="en-US" sz="1400" i="1" dirty="0">
                <a:solidFill>
                  <a:schemeClr val="bg1">
                    <a:lumMod val="50000"/>
                  </a:schemeClr>
                </a:solidFill>
              </a:rPr>
              <a:t> using airless International two </a:t>
            </a:r>
            <a:r>
              <a:rPr lang="en-US" sz="1400" i="1" dirty="0" smtClean="0">
                <a:solidFill>
                  <a:schemeClr val="bg1">
                    <a:lumMod val="50000"/>
                  </a:schemeClr>
                </a:solidFill>
              </a:rPr>
              <a:t>pack</a:t>
            </a:r>
            <a:endParaRPr lang="en-GB" sz="1400" i="1" dirty="0">
              <a:solidFill>
                <a:schemeClr val="bg1">
                  <a:lumMod val="50000"/>
                </a:schemeClr>
              </a:solidFill>
            </a:endParaRPr>
          </a:p>
          <a:p>
            <a:pPr marL="285750" lvl="0" indent="-285750">
              <a:buFont typeface="Arial"/>
              <a:buChar char="•"/>
            </a:pPr>
            <a:r>
              <a:rPr lang="en-US" sz="1400" i="1" dirty="0">
                <a:solidFill>
                  <a:schemeClr val="bg1">
                    <a:lumMod val="50000"/>
                  </a:schemeClr>
                </a:solidFill>
              </a:rPr>
              <a:t>Repair and service of engines, drive train and engineering </a:t>
            </a:r>
            <a:r>
              <a:rPr lang="en-US" sz="1400" i="1" dirty="0" smtClean="0">
                <a:solidFill>
                  <a:schemeClr val="bg1">
                    <a:lumMod val="50000"/>
                  </a:schemeClr>
                </a:solidFill>
              </a:rPr>
              <a:t>systems</a:t>
            </a:r>
            <a:endParaRPr lang="en-US" sz="1400" i="1" dirty="0">
              <a:solidFill>
                <a:schemeClr val="bg1">
                  <a:lumMod val="50000"/>
                </a:schemeClr>
              </a:solidFill>
            </a:endParaRPr>
          </a:p>
        </p:txBody>
      </p:sp>
      <p:pic>
        <p:nvPicPr>
          <p:cNvPr id="2" name="Picture 1" descr="IMG_054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1948" y="1102752"/>
            <a:ext cx="6319496" cy="3509840"/>
          </a:xfrm>
          <a:prstGeom prst="rect">
            <a:avLst/>
          </a:prstGeom>
        </p:spPr>
      </p:pic>
    </p:spTree>
    <p:extLst>
      <p:ext uri="{BB962C8B-B14F-4D97-AF65-F5344CB8AC3E}">
        <p14:creationId xmlns:p14="http://schemas.microsoft.com/office/powerpoint/2010/main" val="37773035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VICTORIA 34 – Typical new </a:t>
            </a:r>
            <a:r>
              <a:rPr lang="en-US" sz="2000" dirty="0" err="1" smtClean="0">
                <a:solidFill>
                  <a:schemeClr val="tx2">
                    <a:lumMod val="75000"/>
                  </a:schemeClr>
                </a:solidFill>
              </a:rPr>
              <a:t>bowthruster</a:t>
            </a:r>
            <a:r>
              <a:rPr lang="en-US" sz="2000" dirty="0" smtClean="0">
                <a:solidFill>
                  <a:schemeClr val="tx2">
                    <a:lumMod val="75000"/>
                  </a:schemeClr>
                </a:solidFill>
              </a:rPr>
              <a:t> installation </a:t>
            </a:r>
          </a:p>
          <a:p>
            <a:endParaRPr lang="en-US" sz="2000" dirty="0">
              <a:solidFill>
                <a:schemeClr val="tx2">
                  <a:lumMod val="75000"/>
                </a:schemeClr>
              </a:solidFill>
            </a:endParaRPr>
          </a:p>
        </p:txBody>
      </p:sp>
      <p:sp>
        <p:nvSpPr>
          <p:cNvPr id="16" name="TextBox 15"/>
          <p:cNvSpPr txBox="1"/>
          <p:nvPr/>
        </p:nvSpPr>
        <p:spPr>
          <a:xfrm>
            <a:off x="1414590" y="4525029"/>
            <a:ext cx="6522478" cy="830997"/>
          </a:xfrm>
          <a:prstGeom prst="rect">
            <a:avLst/>
          </a:prstGeom>
          <a:noFill/>
        </p:spPr>
        <p:txBody>
          <a:bodyPr wrap="square" rtlCol="0">
            <a:spAutoFit/>
          </a:bodyPr>
          <a:lstStyle/>
          <a:p>
            <a:pPr marL="285750" indent="-285750">
              <a:buFont typeface="Arial"/>
              <a:buChar char="•"/>
            </a:pPr>
            <a:r>
              <a:rPr lang="en-US" sz="1200" i="1" dirty="0">
                <a:solidFill>
                  <a:srgbClr val="7F7F7F"/>
                </a:solidFill>
              </a:rPr>
              <a:t>A </a:t>
            </a:r>
            <a:r>
              <a:rPr lang="en-US" sz="1200" i="1" dirty="0" smtClean="0">
                <a:solidFill>
                  <a:srgbClr val="7F7F7F"/>
                </a:solidFill>
              </a:rPr>
              <a:t>bowthruster </a:t>
            </a:r>
            <a:r>
              <a:rPr lang="en-US" sz="1200" i="1" dirty="0">
                <a:solidFill>
                  <a:srgbClr val="7F7F7F"/>
                </a:solidFill>
              </a:rPr>
              <a:t>transforms all close quarter </a:t>
            </a:r>
            <a:r>
              <a:rPr lang="en-US" sz="1200" i="1" dirty="0" err="1" smtClean="0">
                <a:solidFill>
                  <a:srgbClr val="7F7F7F"/>
                </a:solidFill>
              </a:rPr>
              <a:t>manoeuvring</a:t>
            </a:r>
            <a:r>
              <a:rPr lang="en-US" sz="1200" i="1" dirty="0" smtClean="0">
                <a:solidFill>
                  <a:srgbClr val="7F7F7F"/>
                </a:solidFill>
              </a:rPr>
              <a:t> </a:t>
            </a:r>
            <a:r>
              <a:rPr lang="en-US" sz="1200" i="1" dirty="0">
                <a:solidFill>
                  <a:srgbClr val="7F7F7F"/>
                </a:solidFill>
              </a:rPr>
              <a:t>and going astern - allowing confident access to the tightest of </a:t>
            </a:r>
            <a:r>
              <a:rPr lang="en-US" sz="1200" i="1" dirty="0" smtClean="0">
                <a:solidFill>
                  <a:srgbClr val="7F7F7F"/>
                </a:solidFill>
              </a:rPr>
              <a:t>berths</a:t>
            </a:r>
            <a:endParaRPr lang="en-US" sz="1200" i="1" dirty="0">
              <a:solidFill>
                <a:srgbClr val="7F7F7F"/>
              </a:solidFill>
            </a:endParaRPr>
          </a:p>
          <a:p>
            <a:pPr marL="285750" indent="-285750">
              <a:buFont typeface="Arial"/>
              <a:buChar char="•"/>
            </a:pPr>
            <a:r>
              <a:rPr lang="en-US" sz="1200" i="1" dirty="0">
                <a:solidFill>
                  <a:srgbClr val="7F7F7F"/>
                </a:solidFill>
              </a:rPr>
              <a:t>Dedicated battery ensures minimal volt drop, maximum power and keeps wiring </a:t>
            </a:r>
            <a:r>
              <a:rPr lang="en-US" sz="1200" i="1" dirty="0" smtClean="0">
                <a:solidFill>
                  <a:srgbClr val="7F7F7F"/>
                </a:solidFill>
              </a:rPr>
              <a:t>simple</a:t>
            </a:r>
            <a:endParaRPr lang="en-US" sz="1200" i="1" dirty="0">
              <a:solidFill>
                <a:srgbClr val="7F7F7F"/>
              </a:solidFill>
            </a:endParaRPr>
          </a:p>
          <a:p>
            <a:pPr marL="285750" indent="-285750">
              <a:buFont typeface="Arial"/>
              <a:buChar char="•"/>
            </a:pPr>
            <a:r>
              <a:rPr lang="en-US" sz="1200" i="1" dirty="0">
                <a:solidFill>
                  <a:srgbClr val="7F7F7F"/>
                </a:solidFill>
              </a:rPr>
              <a:t>Modern systems fit almost every type of vessel and are both affordable and </a:t>
            </a:r>
            <a:r>
              <a:rPr lang="en-US" sz="1200" i="1" dirty="0" smtClean="0">
                <a:solidFill>
                  <a:srgbClr val="7F7F7F"/>
                </a:solidFill>
              </a:rPr>
              <a:t>reliable</a:t>
            </a:r>
            <a:endParaRPr lang="en-US" sz="1200" i="1" dirty="0">
              <a:solidFill>
                <a:srgbClr val="7F7F7F"/>
              </a:solidFill>
            </a:endParaRPr>
          </a:p>
        </p:txBody>
      </p:sp>
      <p:pic>
        <p:nvPicPr>
          <p:cNvPr id="2" name="Picture 1" descr="Victoria 34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321" y="1164052"/>
            <a:ext cx="3243695" cy="3243695"/>
          </a:xfrm>
          <a:prstGeom prst="rect">
            <a:avLst/>
          </a:prstGeom>
        </p:spPr>
      </p:pic>
      <p:pic>
        <p:nvPicPr>
          <p:cNvPr id="4" name="Picture 3" descr="Victoria%2034%202%5b3%5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0663" y="1164052"/>
            <a:ext cx="3273060" cy="3243695"/>
          </a:xfrm>
          <a:prstGeom prst="rect">
            <a:avLst/>
          </a:prstGeom>
        </p:spPr>
      </p:pic>
    </p:spTree>
    <p:extLst>
      <p:ext uri="{BB962C8B-B14F-4D97-AF65-F5344CB8AC3E}">
        <p14:creationId xmlns:p14="http://schemas.microsoft.com/office/powerpoint/2010/main" val="3430189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goon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8418" y="1185242"/>
            <a:ext cx="3135950" cy="3135950"/>
          </a:xfrm>
          <a:prstGeom prst="rect">
            <a:avLst/>
          </a:prstGeom>
        </p:spPr>
      </p:pic>
      <p:pic>
        <p:nvPicPr>
          <p:cNvPr id="3" name="Picture 2" descr="Lago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322" y="1185242"/>
            <a:ext cx="3148230" cy="3148230"/>
          </a:xfrm>
          <a:prstGeom prst="rect">
            <a:avLst/>
          </a:prstGeom>
        </p:spPr>
      </p:pic>
      <p:pic>
        <p:nvPicPr>
          <p:cNvPr id="9" name="Picture 8" descr="Fox's logo white bground no marin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LAGOON 410</a:t>
            </a:r>
            <a:endParaRPr lang="en-US" sz="2000" dirty="0">
              <a:solidFill>
                <a:schemeClr val="tx2">
                  <a:lumMod val="75000"/>
                </a:schemeClr>
              </a:solidFill>
            </a:endParaRPr>
          </a:p>
        </p:txBody>
      </p:sp>
      <p:sp>
        <p:nvSpPr>
          <p:cNvPr id="16" name="TextBox 15"/>
          <p:cNvSpPr txBox="1"/>
          <p:nvPr/>
        </p:nvSpPr>
        <p:spPr>
          <a:xfrm>
            <a:off x="1472322" y="4429840"/>
            <a:ext cx="6731911" cy="1169551"/>
          </a:xfrm>
          <a:prstGeom prst="rect">
            <a:avLst/>
          </a:prstGeom>
          <a:noFill/>
        </p:spPr>
        <p:txBody>
          <a:bodyPr wrap="square" rtlCol="0">
            <a:spAutoFit/>
          </a:bodyPr>
          <a:lstStyle/>
          <a:p>
            <a:pPr marL="285750" indent="-285750">
              <a:buFont typeface="Arial"/>
              <a:buChar char="•"/>
            </a:pPr>
            <a:r>
              <a:rPr lang="en-US" sz="1400" i="1" dirty="0" smtClean="0">
                <a:solidFill>
                  <a:srgbClr val="7F7F7F"/>
                </a:solidFill>
              </a:rPr>
              <a:t>Major </a:t>
            </a:r>
            <a:r>
              <a:rPr lang="en-US" sz="1400" i="1" dirty="0">
                <a:solidFill>
                  <a:srgbClr val="7F7F7F"/>
                </a:solidFill>
              </a:rPr>
              <a:t>repairs following serious collision damage whilst </a:t>
            </a:r>
            <a:r>
              <a:rPr lang="en-US" sz="1400" i="1" dirty="0" smtClean="0">
                <a:solidFill>
                  <a:srgbClr val="7F7F7F"/>
                </a:solidFill>
              </a:rPr>
              <a:t>alongside</a:t>
            </a:r>
          </a:p>
          <a:p>
            <a:pPr marL="285750" indent="-285750">
              <a:buFont typeface="Arial"/>
              <a:buChar char="•"/>
            </a:pPr>
            <a:r>
              <a:rPr lang="en-US" sz="1400" i="1" dirty="0" smtClean="0">
                <a:solidFill>
                  <a:srgbClr val="7F7F7F"/>
                </a:solidFill>
              </a:rPr>
              <a:t>Including </a:t>
            </a:r>
            <a:r>
              <a:rPr lang="en-US" sz="1400" i="1" dirty="0">
                <a:solidFill>
                  <a:srgbClr val="7F7F7F"/>
                </a:solidFill>
              </a:rPr>
              <a:t>rigging, de-rigging and re-</a:t>
            </a:r>
            <a:r>
              <a:rPr lang="en-US" sz="1400" i="1" dirty="0" smtClean="0">
                <a:solidFill>
                  <a:srgbClr val="7F7F7F"/>
                </a:solidFill>
              </a:rPr>
              <a:t>rigging</a:t>
            </a:r>
            <a:endParaRPr lang="en-US" sz="1400" i="1" dirty="0">
              <a:solidFill>
                <a:srgbClr val="7F7F7F"/>
              </a:solidFill>
            </a:endParaRPr>
          </a:p>
          <a:p>
            <a:pPr marL="285750" indent="-285750">
              <a:buFont typeface="Arial"/>
              <a:buChar char="•"/>
            </a:pPr>
            <a:r>
              <a:rPr lang="en-US" sz="1400" i="1" dirty="0" smtClean="0">
                <a:solidFill>
                  <a:srgbClr val="7F7F7F"/>
                </a:solidFill>
              </a:rPr>
              <a:t>Stripping </a:t>
            </a:r>
            <a:r>
              <a:rPr lang="en-US" sz="1400" i="1" dirty="0">
                <a:solidFill>
                  <a:srgbClr val="7F7F7F"/>
                </a:solidFill>
              </a:rPr>
              <a:t>of starboard hull and rebuilding hull shell and structural </a:t>
            </a:r>
            <a:r>
              <a:rPr lang="en-US" sz="1400" i="1" dirty="0" smtClean="0">
                <a:solidFill>
                  <a:srgbClr val="7F7F7F"/>
                </a:solidFill>
              </a:rPr>
              <a:t>elements</a:t>
            </a:r>
            <a:endParaRPr lang="en-US" sz="1400" i="1" dirty="0">
              <a:solidFill>
                <a:srgbClr val="7F7F7F"/>
              </a:solidFill>
            </a:endParaRPr>
          </a:p>
          <a:p>
            <a:pPr marL="285750" indent="-285750">
              <a:buFont typeface="Arial"/>
              <a:buChar char="•"/>
            </a:pPr>
            <a:r>
              <a:rPr lang="en-US" sz="1400" i="1" dirty="0" smtClean="0">
                <a:solidFill>
                  <a:srgbClr val="7F7F7F"/>
                </a:solidFill>
              </a:rPr>
              <a:t>Re</a:t>
            </a:r>
            <a:r>
              <a:rPr lang="en-US" sz="1400" i="1" dirty="0">
                <a:solidFill>
                  <a:srgbClr val="7F7F7F"/>
                </a:solidFill>
              </a:rPr>
              <a:t>-instating new and modifying existing </a:t>
            </a:r>
            <a:r>
              <a:rPr lang="en-US" sz="1400" i="1" dirty="0" smtClean="0">
                <a:solidFill>
                  <a:srgbClr val="7F7F7F"/>
                </a:solidFill>
              </a:rPr>
              <a:t>joinery</a:t>
            </a:r>
            <a:endParaRPr lang="en-US" sz="1400" i="1" dirty="0">
              <a:solidFill>
                <a:srgbClr val="7F7F7F"/>
              </a:solidFill>
            </a:endParaRPr>
          </a:p>
          <a:p>
            <a:pPr marL="285750" indent="-285750">
              <a:buFont typeface="Arial"/>
              <a:buChar char="•"/>
            </a:pPr>
            <a:r>
              <a:rPr lang="en-US" sz="1400" i="1" dirty="0" smtClean="0">
                <a:solidFill>
                  <a:srgbClr val="7F7F7F"/>
                </a:solidFill>
              </a:rPr>
              <a:t>Re</a:t>
            </a:r>
            <a:r>
              <a:rPr lang="en-US" sz="1400" i="1" dirty="0">
                <a:solidFill>
                  <a:srgbClr val="7F7F7F"/>
                </a:solidFill>
              </a:rPr>
              <a:t>-fitting engine, plumbing and engineering </a:t>
            </a:r>
            <a:r>
              <a:rPr lang="en-US" sz="1400" i="1" dirty="0" smtClean="0">
                <a:solidFill>
                  <a:srgbClr val="7F7F7F"/>
                </a:solidFill>
              </a:rPr>
              <a:t>systems</a:t>
            </a:r>
            <a:endParaRPr lang="en-US" sz="1400" i="1" dirty="0">
              <a:solidFill>
                <a:srgbClr val="7F7F7F"/>
              </a:solidFill>
            </a:endParaRPr>
          </a:p>
        </p:txBody>
      </p:sp>
    </p:spTree>
    <p:extLst>
      <p:ext uri="{BB962C8B-B14F-4D97-AF65-F5344CB8AC3E}">
        <p14:creationId xmlns:p14="http://schemas.microsoft.com/office/powerpoint/2010/main" val="40296805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chemeClr val="tx2">
                    <a:lumMod val="75000"/>
                  </a:schemeClr>
                </a:solidFill>
              </a:rPr>
              <a:t>OCEAN 72</a:t>
            </a:r>
            <a:endParaRPr lang="en-US" sz="2000" dirty="0">
              <a:solidFill>
                <a:schemeClr val="tx2">
                  <a:lumMod val="75000"/>
                </a:schemeClr>
              </a:solidFill>
            </a:endParaRPr>
          </a:p>
        </p:txBody>
      </p:sp>
      <p:sp>
        <p:nvSpPr>
          <p:cNvPr id="16" name="TextBox 15"/>
          <p:cNvSpPr txBox="1"/>
          <p:nvPr/>
        </p:nvSpPr>
        <p:spPr>
          <a:xfrm>
            <a:off x="1472322" y="4375560"/>
            <a:ext cx="6731911" cy="1169551"/>
          </a:xfrm>
          <a:prstGeom prst="rect">
            <a:avLst/>
          </a:prstGeom>
          <a:noFill/>
        </p:spPr>
        <p:txBody>
          <a:bodyPr wrap="square" rtlCol="0">
            <a:spAutoFit/>
          </a:bodyPr>
          <a:lstStyle/>
          <a:p>
            <a:pPr marL="285750" indent="-285750">
              <a:buFont typeface="Arial"/>
              <a:buChar char="•"/>
            </a:pPr>
            <a:r>
              <a:rPr lang="en-US" sz="1400" i="1" dirty="0">
                <a:solidFill>
                  <a:srgbClr val="7F7F7F"/>
                </a:solidFill>
              </a:rPr>
              <a:t>Major refit that included rebuilding the bottom shell with glass &amp; epoxy</a:t>
            </a:r>
          </a:p>
          <a:p>
            <a:pPr marL="285750" indent="-285750">
              <a:buFont typeface="Arial"/>
              <a:buChar char="•"/>
            </a:pPr>
            <a:r>
              <a:rPr lang="en-US" sz="1400" i="1" dirty="0">
                <a:solidFill>
                  <a:srgbClr val="7F7F7F"/>
                </a:solidFill>
              </a:rPr>
              <a:t>Cutting out, drying and re-laminating topsides chain plate box’s in epoxy and glass</a:t>
            </a:r>
          </a:p>
          <a:p>
            <a:pPr marL="285750" indent="-285750">
              <a:buFont typeface="Arial"/>
              <a:buChar char="•"/>
            </a:pPr>
            <a:r>
              <a:rPr lang="en-US" sz="1400" i="1" dirty="0">
                <a:solidFill>
                  <a:srgbClr val="7F7F7F"/>
                </a:solidFill>
              </a:rPr>
              <a:t>Complete re-fair of hull </a:t>
            </a:r>
            <a:r>
              <a:rPr lang="en-US" sz="1400" i="1" dirty="0" smtClean="0">
                <a:solidFill>
                  <a:srgbClr val="7F7F7F"/>
                </a:solidFill>
              </a:rPr>
              <a:t>and </a:t>
            </a:r>
            <a:r>
              <a:rPr lang="en-US" sz="1400" i="1" dirty="0">
                <a:solidFill>
                  <a:srgbClr val="7F7F7F"/>
                </a:solidFill>
              </a:rPr>
              <a:t>topsides</a:t>
            </a:r>
          </a:p>
          <a:p>
            <a:pPr marL="285750" indent="-285750">
              <a:buFont typeface="Arial"/>
              <a:buChar char="•"/>
            </a:pPr>
            <a:r>
              <a:rPr lang="en-US" sz="1400" i="1" dirty="0">
                <a:solidFill>
                  <a:srgbClr val="7F7F7F"/>
                </a:solidFill>
              </a:rPr>
              <a:t>Complete re-spray of hull </a:t>
            </a:r>
            <a:r>
              <a:rPr lang="en-US" sz="1400" i="1" dirty="0" smtClean="0">
                <a:solidFill>
                  <a:srgbClr val="7F7F7F"/>
                </a:solidFill>
              </a:rPr>
              <a:t>and </a:t>
            </a:r>
            <a:r>
              <a:rPr lang="en-US" sz="1400" i="1" dirty="0">
                <a:solidFill>
                  <a:srgbClr val="7F7F7F"/>
                </a:solidFill>
              </a:rPr>
              <a:t>deck using </a:t>
            </a:r>
            <a:r>
              <a:rPr lang="en-US" sz="1400" i="1" dirty="0" err="1">
                <a:solidFill>
                  <a:srgbClr val="7F7F7F"/>
                </a:solidFill>
              </a:rPr>
              <a:t>Awlgrip</a:t>
            </a:r>
            <a:r>
              <a:rPr lang="en-US" sz="1400" i="1" dirty="0">
                <a:solidFill>
                  <a:srgbClr val="7F7F7F"/>
                </a:solidFill>
              </a:rPr>
              <a:t> products</a:t>
            </a:r>
          </a:p>
          <a:p>
            <a:pPr marL="285750" indent="-285750">
              <a:buFont typeface="Arial"/>
              <a:buChar char="•"/>
            </a:pPr>
            <a:r>
              <a:rPr lang="en-US" sz="1400" i="1" dirty="0">
                <a:solidFill>
                  <a:srgbClr val="7F7F7F"/>
                </a:solidFill>
              </a:rPr>
              <a:t>Bottom finished in </a:t>
            </a:r>
            <a:r>
              <a:rPr lang="en-US" sz="1400" i="1" dirty="0" err="1" smtClean="0">
                <a:solidFill>
                  <a:srgbClr val="7F7F7F"/>
                </a:solidFill>
              </a:rPr>
              <a:t>Coppercoat</a:t>
            </a:r>
            <a:r>
              <a:rPr lang="en-US" sz="1400" i="1" dirty="0" smtClean="0">
                <a:solidFill>
                  <a:srgbClr val="7F7F7F"/>
                </a:solidFill>
              </a:rPr>
              <a:t> – 10+year antifouling</a:t>
            </a:r>
            <a:endParaRPr lang="en-US" sz="1400" i="1" dirty="0">
              <a:solidFill>
                <a:srgbClr val="7F7F7F"/>
              </a:solidFill>
            </a:endParaRPr>
          </a:p>
        </p:txBody>
      </p:sp>
      <p:pic>
        <p:nvPicPr>
          <p:cNvPr id="3" name="Picture 2" descr="Ocean Joy[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322" y="1045590"/>
            <a:ext cx="6091650" cy="3285778"/>
          </a:xfrm>
          <a:prstGeom prst="rect">
            <a:avLst/>
          </a:prstGeom>
        </p:spPr>
      </p:pic>
    </p:spTree>
    <p:extLst>
      <p:ext uri="{BB962C8B-B14F-4D97-AF65-F5344CB8AC3E}">
        <p14:creationId xmlns:p14="http://schemas.microsoft.com/office/powerpoint/2010/main" val="31073579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_816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8418" y="1284454"/>
            <a:ext cx="3148230" cy="3159448"/>
          </a:xfrm>
          <a:prstGeom prst="rect">
            <a:avLst/>
          </a:prstGeom>
        </p:spPr>
      </p:pic>
      <p:pic>
        <p:nvPicPr>
          <p:cNvPr id="2" name="Picture 1" descr="142 correct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322" y="1284454"/>
            <a:ext cx="3159448" cy="3159448"/>
          </a:xfrm>
          <a:prstGeom prst="rect">
            <a:avLst/>
          </a:prstGeom>
        </p:spPr>
      </p:pic>
      <p:pic>
        <p:nvPicPr>
          <p:cNvPr id="9" name="Picture 8" descr="Fox's logo white bground no marin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608549"/>
            <a:ext cx="6514129" cy="400110"/>
          </a:xfrm>
          <a:prstGeom prst="rect">
            <a:avLst/>
          </a:prstGeom>
          <a:noFill/>
        </p:spPr>
        <p:txBody>
          <a:bodyPr wrap="square" rtlCol="0">
            <a:spAutoFit/>
          </a:bodyPr>
          <a:lstStyle/>
          <a:p>
            <a:r>
              <a:rPr lang="en-US" sz="2000" dirty="0" smtClean="0">
                <a:solidFill>
                  <a:schemeClr val="tx2">
                    <a:lumMod val="75000"/>
                  </a:schemeClr>
                </a:solidFill>
              </a:rPr>
              <a:t>1963 STELLA &amp; 1899 FIFE GAFF SLOOP</a:t>
            </a:r>
            <a:endParaRPr lang="en-US" sz="2000" dirty="0">
              <a:solidFill>
                <a:schemeClr val="tx2">
                  <a:lumMod val="75000"/>
                </a:schemeClr>
              </a:solidFill>
            </a:endParaRPr>
          </a:p>
        </p:txBody>
      </p:sp>
      <p:sp>
        <p:nvSpPr>
          <p:cNvPr id="16" name="TextBox 15"/>
          <p:cNvSpPr txBox="1"/>
          <p:nvPr/>
        </p:nvSpPr>
        <p:spPr>
          <a:xfrm>
            <a:off x="1304589" y="4605919"/>
            <a:ext cx="6731911" cy="584776"/>
          </a:xfrm>
          <a:prstGeom prst="rect">
            <a:avLst/>
          </a:prstGeom>
          <a:noFill/>
        </p:spPr>
        <p:txBody>
          <a:bodyPr wrap="square" rtlCol="0">
            <a:spAutoFit/>
          </a:bodyPr>
          <a:lstStyle/>
          <a:p>
            <a:pPr algn="ctr"/>
            <a:r>
              <a:rPr lang="en-US" sz="1600" i="1" dirty="0">
                <a:solidFill>
                  <a:srgbClr val="7F7F7F"/>
                </a:solidFill>
              </a:rPr>
              <a:t>Ongoing annual maintenance of these beautiful, traditional classics, including new planking </a:t>
            </a:r>
            <a:r>
              <a:rPr lang="en-US" sz="1600" i="1" dirty="0" smtClean="0">
                <a:solidFill>
                  <a:srgbClr val="7F7F7F"/>
                </a:solidFill>
              </a:rPr>
              <a:t>and refastening, </a:t>
            </a:r>
            <a:r>
              <a:rPr lang="en-US" sz="1600" i="1" dirty="0">
                <a:solidFill>
                  <a:srgbClr val="7F7F7F"/>
                </a:solidFill>
              </a:rPr>
              <a:t>repainting and varnishing.</a:t>
            </a:r>
          </a:p>
        </p:txBody>
      </p:sp>
    </p:spTree>
    <p:extLst>
      <p:ext uri="{BB962C8B-B14F-4D97-AF65-F5344CB8AC3E}">
        <p14:creationId xmlns:p14="http://schemas.microsoft.com/office/powerpoint/2010/main" val="18320911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wes-139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2322" y="1164053"/>
            <a:ext cx="6190492" cy="3438192"/>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400110"/>
          </a:xfrm>
          <a:prstGeom prst="rect">
            <a:avLst/>
          </a:prstGeom>
          <a:noFill/>
        </p:spPr>
        <p:txBody>
          <a:bodyPr wrap="square" rtlCol="0">
            <a:spAutoFit/>
          </a:bodyPr>
          <a:lstStyle/>
          <a:p>
            <a:r>
              <a:rPr lang="en-US" sz="2000" dirty="0" smtClean="0">
                <a:solidFill>
                  <a:srgbClr val="17375E"/>
                </a:solidFill>
              </a:rPr>
              <a:t>KISMET – 1889 Fife Gaff Cutter</a:t>
            </a:r>
            <a:endParaRPr lang="en-US" sz="2000" dirty="0">
              <a:solidFill>
                <a:srgbClr val="17375E"/>
              </a:solidFill>
            </a:endParaRPr>
          </a:p>
        </p:txBody>
      </p:sp>
      <p:sp>
        <p:nvSpPr>
          <p:cNvPr id="16" name="TextBox 15"/>
          <p:cNvSpPr txBox="1"/>
          <p:nvPr/>
        </p:nvSpPr>
        <p:spPr>
          <a:xfrm>
            <a:off x="1304590" y="4715048"/>
            <a:ext cx="6522478" cy="562718"/>
          </a:xfrm>
          <a:prstGeom prst="rect">
            <a:avLst/>
          </a:prstGeom>
          <a:noFill/>
        </p:spPr>
        <p:txBody>
          <a:bodyPr wrap="square" rtlCol="0">
            <a:spAutoFit/>
          </a:bodyPr>
          <a:lstStyle/>
          <a:p>
            <a:pPr algn="ctr">
              <a:lnSpc>
                <a:spcPct val="110000"/>
              </a:lnSpc>
            </a:pPr>
            <a:r>
              <a:rPr lang="en-US" sz="1400" i="1" dirty="0">
                <a:solidFill>
                  <a:srgbClr val="7F7F7F"/>
                </a:solidFill>
              </a:rPr>
              <a:t>Following </a:t>
            </a:r>
            <a:r>
              <a:rPr lang="en-US" sz="1400" i="1" dirty="0" smtClean="0">
                <a:solidFill>
                  <a:srgbClr val="7F7F7F"/>
                </a:solidFill>
              </a:rPr>
              <a:t>complete rebuild, </a:t>
            </a:r>
            <a:r>
              <a:rPr lang="en-US" sz="1400" i="1" dirty="0">
                <a:solidFill>
                  <a:srgbClr val="7F7F7F"/>
                </a:solidFill>
              </a:rPr>
              <a:t>Fox’s carried out all paint and varnish finishes and a complete re-rig in traditional materials including new timber spars.</a:t>
            </a:r>
          </a:p>
        </p:txBody>
      </p:sp>
    </p:spTree>
    <p:extLst>
      <p:ext uri="{BB962C8B-B14F-4D97-AF65-F5344CB8AC3E}">
        <p14:creationId xmlns:p14="http://schemas.microsoft.com/office/powerpoint/2010/main" val="8123380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xs%20workforc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22189"/>
            <a:ext cx="9144000" cy="3129497"/>
          </a:xfrm>
          <a:prstGeom prst="rect">
            <a:avLst/>
          </a:prstGeom>
        </p:spPr>
      </p:pic>
      <p:pic>
        <p:nvPicPr>
          <p:cNvPr id="4" name="Picture 3" descr="Fox's logo white b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115568"/>
            <a:ext cx="3274630" cy="2181032"/>
          </a:xfrm>
          <a:prstGeom prst="rect">
            <a:avLst/>
          </a:prstGeom>
        </p:spPr>
      </p:pic>
      <p:sp>
        <p:nvSpPr>
          <p:cNvPr id="3" name="Subtitle 2"/>
          <p:cNvSpPr>
            <a:spLocks noGrp="1"/>
          </p:cNvSpPr>
          <p:nvPr>
            <p:ph type="subTitle" idx="1"/>
          </p:nvPr>
        </p:nvSpPr>
        <p:spPr>
          <a:xfrm>
            <a:off x="0" y="5843562"/>
            <a:ext cx="9144000" cy="2199257"/>
          </a:xfrm>
        </p:spPr>
        <p:txBody>
          <a:bodyPr>
            <a:noAutofit/>
          </a:bodyPr>
          <a:lstStyle/>
          <a:p>
            <a:r>
              <a:rPr lang="en-US" sz="1400" dirty="0" smtClean="0">
                <a:solidFill>
                  <a:schemeClr val="tx2">
                    <a:lumMod val="75000"/>
                  </a:schemeClr>
                </a:solidFill>
              </a:rPr>
              <a:t>Fox’s Marina </a:t>
            </a:r>
            <a:r>
              <a:rPr lang="en-US" sz="1400" smtClean="0">
                <a:solidFill>
                  <a:schemeClr val="tx2">
                    <a:lumMod val="75000"/>
                  </a:schemeClr>
                </a:solidFill>
              </a:rPr>
              <a:t>&amp; Boatyard, </a:t>
            </a:r>
            <a:r>
              <a:rPr lang="en-US" sz="1400" dirty="0" smtClean="0">
                <a:solidFill>
                  <a:schemeClr val="tx2">
                    <a:lumMod val="75000"/>
                  </a:schemeClr>
                </a:solidFill>
              </a:rPr>
              <a:t>Ipswich, Suffolk, IP2 8SA   +44 (0) 1473 689 111  foxs@foxsmarina.com</a:t>
            </a:r>
          </a:p>
          <a:p>
            <a:r>
              <a:rPr lang="en-US" sz="1600" b="1" dirty="0" err="1">
                <a:solidFill>
                  <a:schemeClr val="tx2">
                    <a:lumMod val="75000"/>
                  </a:schemeClr>
                </a:solidFill>
              </a:rPr>
              <a:t>foxsmarina.com</a:t>
            </a:r>
            <a:endParaRPr lang="en-US" sz="1600" b="1" dirty="0"/>
          </a:p>
          <a:p>
            <a:endParaRPr lang="en-US" sz="2000" dirty="0" smtClean="0"/>
          </a:p>
          <a:p>
            <a:endParaRPr lang="en-US" sz="2000" dirty="0" smtClean="0"/>
          </a:p>
          <a:p>
            <a:endParaRPr lang="en-US" sz="2800" dirty="0"/>
          </a:p>
        </p:txBody>
      </p:sp>
      <p:sp>
        <p:nvSpPr>
          <p:cNvPr id="7" name="Rectangle 6"/>
          <p:cNvSpPr/>
          <p:nvPr/>
        </p:nvSpPr>
        <p:spPr>
          <a:xfrm>
            <a:off x="0" y="2251737"/>
            <a:ext cx="9144000" cy="338554"/>
          </a:xfrm>
          <a:prstGeom prst="rect">
            <a:avLst/>
          </a:prstGeom>
        </p:spPr>
        <p:txBody>
          <a:bodyPr wrap="square">
            <a:spAutoFit/>
          </a:bodyPr>
          <a:lstStyle/>
          <a:p>
            <a:pPr algn="ctr"/>
            <a:r>
              <a:rPr lang="en-US" sz="1600" i="1" dirty="0">
                <a:solidFill>
                  <a:srgbClr val="7F7F7F"/>
                </a:solidFill>
              </a:rPr>
              <a:t>Our experienced and friendly team at your service.</a:t>
            </a:r>
          </a:p>
        </p:txBody>
      </p:sp>
    </p:spTree>
    <p:extLst>
      <p:ext uri="{BB962C8B-B14F-4D97-AF65-F5344CB8AC3E}">
        <p14:creationId xmlns:p14="http://schemas.microsoft.com/office/powerpoint/2010/main" val="20030668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MARINA </a:t>
            </a:r>
            <a:r>
              <a:rPr lang="en-US" sz="2000" dirty="0">
                <a:solidFill>
                  <a:schemeClr val="tx2">
                    <a:lumMod val="75000"/>
                  </a:schemeClr>
                </a:solidFill>
              </a:rPr>
              <a:t>&amp;</a:t>
            </a:r>
            <a:r>
              <a:rPr lang="en-US" sz="2000" dirty="0" smtClean="0">
                <a:solidFill>
                  <a:schemeClr val="tx2">
                    <a:lumMod val="75000"/>
                  </a:schemeClr>
                </a:solidFill>
              </a:rPr>
              <a:t> BOATYARD </a:t>
            </a:r>
          </a:p>
          <a:p>
            <a:endParaRPr lang="en-US" sz="2000" dirty="0">
              <a:solidFill>
                <a:schemeClr val="tx2">
                  <a:lumMod val="75000"/>
                </a:schemeClr>
              </a:solidFill>
            </a:endParaRPr>
          </a:p>
        </p:txBody>
      </p:sp>
      <p:sp>
        <p:nvSpPr>
          <p:cNvPr id="16" name="TextBox 15"/>
          <p:cNvSpPr txBox="1"/>
          <p:nvPr/>
        </p:nvSpPr>
        <p:spPr>
          <a:xfrm>
            <a:off x="1434850" y="4465360"/>
            <a:ext cx="6522478" cy="1077218"/>
          </a:xfrm>
          <a:prstGeom prst="rect">
            <a:avLst/>
          </a:prstGeom>
          <a:noFill/>
        </p:spPr>
        <p:txBody>
          <a:bodyPr wrap="square" rtlCol="0">
            <a:spAutoFit/>
          </a:bodyPr>
          <a:lstStyle/>
          <a:p>
            <a:pPr algn="ctr"/>
            <a:r>
              <a:rPr lang="en-US" sz="1600" i="1" dirty="0">
                <a:solidFill>
                  <a:srgbClr val="7F7F7F"/>
                </a:solidFill>
              </a:rPr>
              <a:t>At Fox’s Marina &amp; Boatyard our experienced managers and highly </a:t>
            </a:r>
            <a:r>
              <a:rPr lang="en-US" sz="1600" i="1" dirty="0" smtClean="0">
                <a:solidFill>
                  <a:srgbClr val="7F7F7F"/>
                </a:solidFill>
              </a:rPr>
              <a:t/>
            </a:r>
            <a:br>
              <a:rPr lang="en-US" sz="1600" i="1" dirty="0" smtClean="0">
                <a:solidFill>
                  <a:srgbClr val="7F7F7F"/>
                </a:solidFill>
              </a:rPr>
            </a:br>
            <a:r>
              <a:rPr lang="en-US" sz="1600" i="1" dirty="0" smtClean="0">
                <a:solidFill>
                  <a:srgbClr val="7F7F7F"/>
                </a:solidFill>
              </a:rPr>
              <a:t>skilled </a:t>
            </a:r>
            <a:r>
              <a:rPr lang="en-US" sz="1600" i="1" dirty="0">
                <a:solidFill>
                  <a:srgbClr val="7F7F7F"/>
                </a:solidFill>
              </a:rPr>
              <a:t>engineers and craftsmen have a wealth of knowledge in project managing and working on a huge range of sailing and motor yachts, </a:t>
            </a:r>
            <a:r>
              <a:rPr lang="en-US" sz="1600" i="1" dirty="0" smtClean="0">
                <a:solidFill>
                  <a:srgbClr val="7F7F7F"/>
                </a:solidFill>
              </a:rPr>
              <a:t/>
            </a:r>
            <a:br>
              <a:rPr lang="en-US" sz="1600" i="1" dirty="0" smtClean="0">
                <a:solidFill>
                  <a:srgbClr val="7F7F7F"/>
                </a:solidFill>
              </a:rPr>
            </a:br>
            <a:r>
              <a:rPr lang="en-US" sz="1600" i="1" dirty="0" smtClean="0">
                <a:solidFill>
                  <a:srgbClr val="7F7F7F"/>
                </a:solidFill>
              </a:rPr>
              <a:t>classics </a:t>
            </a:r>
            <a:r>
              <a:rPr lang="en-US" sz="1600" i="1" dirty="0">
                <a:solidFill>
                  <a:srgbClr val="7F7F7F"/>
                </a:solidFill>
              </a:rPr>
              <a:t>and commercial craft, built in any material.</a:t>
            </a:r>
          </a:p>
        </p:txBody>
      </p:sp>
      <p:pic>
        <p:nvPicPr>
          <p:cNvPr id="3" name="Picture 2" descr="KISMET nigel and steven 068.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272" y="1068195"/>
            <a:ext cx="6023392" cy="3346328"/>
          </a:xfrm>
          <a:prstGeom prst="rect">
            <a:avLst/>
          </a:prstGeom>
        </p:spPr>
      </p:pic>
    </p:spTree>
    <p:extLst>
      <p:ext uri="{BB962C8B-B14F-4D97-AF65-F5344CB8AC3E}">
        <p14:creationId xmlns:p14="http://schemas.microsoft.com/office/powerpoint/2010/main" val="957152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3676214" y="597818"/>
            <a:ext cx="4215649" cy="400110"/>
          </a:xfrm>
          <a:prstGeom prst="rect">
            <a:avLst/>
          </a:prstGeom>
          <a:noFill/>
        </p:spPr>
        <p:txBody>
          <a:bodyPr wrap="square" rtlCol="0">
            <a:spAutoFit/>
          </a:bodyPr>
          <a:lstStyle/>
          <a:p>
            <a:r>
              <a:rPr lang="en-US" sz="2000" dirty="0" smtClean="0">
                <a:solidFill>
                  <a:schemeClr val="tx2">
                    <a:lumMod val="75000"/>
                  </a:schemeClr>
                </a:solidFill>
              </a:rPr>
              <a:t>FOX’S MARINA &amp; BOATYARD SERVICES</a:t>
            </a:r>
            <a:endParaRPr lang="en-US" sz="2000" dirty="0">
              <a:solidFill>
                <a:schemeClr val="tx2">
                  <a:lumMod val="75000"/>
                </a:schemeClr>
              </a:solidFill>
            </a:endParaRPr>
          </a:p>
        </p:txBody>
      </p:sp>
      <p:sp>
        <p:nvSpPr>
          <p:cNvPr id="16" name="TextBox 15"/>
          <p:cNvSpPr txBox="1"/>
          <p:nvPr/>
        </p:nvSpPr>
        <p:spPr>
          <a:xfrm>
            <a:off x="3866145" y="1123246"/>
            <a:ext cx="4735219" cy="4220643"/>
          </a:xfrm>
          <a:prstGeom prst="rect">
            <a:avLst/>
          </a:prstGeom>
          <a:noFill/>
        </p:spPr>
        <p:txBody>
          <a:bodyPr wrap="square" rtlCol="0">
            <a:spAutoFit/>
          </a:bodyPr>
          <a:lstStyle/>
          <a:p>
            <a:pPr marL="285750" indent="-285750">
              <a:lnSpc>
                <a:spcPct val="120000"/>
              </a:lnSpc>
              <a:buFont typeface="Arial"/>
              <a:buChar char="•"/>
            </a:pPr>
            <a:r>
              <a:rPr lang="en-US" sz="1600" dirty="0" smtClean="0">
                <a:solidFill>
                  <a:schemeClr val="bg1">
                    <a:lumMod val="50000"/>
                  </a:schemeClr>
                </a:solidFill>
              </a:rPr>
              <a:t>Marina berthing and hard standing with power, water and fuel</a:t>
            </a:r>
          </a:p>
          <a:p>
            <a:pPr marL="285750" indent="-285750">
              <a:lnSpc>
                <a:spcPct val="120000"/>
              </a:lnSpc>
              <a:buFont typeface="Arial"/>
              <a:buChar char="•"/>
            </a:pPr>
            <a:r>
              <a:rPr lang="en-US" sz="1600" dirty="0" smtClean="0">
                <a:solidFill>
                  <a:schemeClr val="bg1">
                    <a:lumMod val="50000"/>
                  </a:schemeClr>
                </a:solidFill>
              </a:rPr>
              <a:t>70 and 50 ton travel lifts</a:t>
            </a:r>
          </a:p>
          <a:p>
            <a:pPr marL="285750" indent="-285750">
              <a:lnSpc>
                <a:spcPct val="120000"/>
              </a:lnSpc>
              <a:buFont typeface="Arial"/>
              <a:buChar char="•"/>
            </a:pPr>
            <a:r>
              <a:rPr lang="en-US" sz="1600" dirty="0" smtClean="0">
                <a:solidFill>
                  <a:schemeClr val="bg1">
                    <a:lumMod val="50000"/>
                  </a:schemeClr>
                </a:solidFill>
              </a:rPr>
              <a:t>Refit and repair specialists</a:t>
            </a:r>
          </a:p>
          <a:p>
            <a:pPr marL="285750" indent="-285750">
              <a:lnSpc>
                <a:spcPct val="120000"/>
              </a:lnSpc>
              <a:buFont typeface="Arial"/>
              <a:buChar char="•"/>
            </a:pPr>
            <a:r>
              <a:rPr lang="en-US" sz="1600" dirty="0" smtClean="0">
                <a:solidFill>
                  <a:schemeClr val="bg1">
                    <a:lumMod val="50000"/>
                  </a:schemeClr>
                </a:solidFill>
              </a:rPr>
              <a:t>Joinery and teak decking</a:t>
            </a:r>
          </a:p>
          <a:p>
            <a:pPr marL="285750" indent="-285750">
              <a:lnSpc>
                <a:spcPct val="120000"/>
              </a:lnSpc>
              <a:buFont typeface="Arial"/>
              <a:buChar char="•"/>
            </a:pPr>
            <a:r>
              <a:rPr lang="en-US" sz="1600" dirty="0" smtClean="0">
                <a:solidFill>
                  <a:schemeClr val="bg1">
                    <a:lumMod val="50000"/>
                  </a:schemeClr>
                </a:solidFill>
              </a:rPr>
              <a:t>Spray painting and varnish</a:t>
            </a:r>
          </a:p>
          <a:p>
            <a:pPr marL="285750" indent="-285750">
              <a:lnSpc>
                <a:spcPct val="120000"/>
              </a:lnSpc>
              <a:buFont typeface="Arial"/>
              <a:buChar char="•"/>
            </a:pPr>
            <a:r>
              <a:rPr lang="en-US" sz="1600" dirty="0" smtClean="0">
                <a:solidFill>
                  <a:schemeClr val="bg1">
                    <a:lumMod val="50000"/>
                  </a:schemeClr>
                </a:solidFill>
              </a:rPr>
              <a:t>GRP and </a:t>
            </a:r>
            <a:r>
              <a:rPr lang="en-US" sz="1600" dirty="0" err="1" smtClean="0">
                <a:solidFill>
                  <a:schemeClr val="bg1">
                    <a:lumMod val="50000"/>
                  </a:schemeClr>
                </a:solidFill>
              </a:rPr>
              <a:t>gelcoat</a:t>
            </a:r>
            <a:r>
              <a:rPr lang="en-US" sz="1600" dirty="0" smtClean="0">
                <a:solidFill>
                  <a:schemeClr val="bg1">
                    <a:lumMod val="50000"/>
                  </a:schemeClr>
                </a:solidFill>
              </a:rPr>
              <a:t> repairs</a:t>
            </a:r>
          </a:p>
          <a:p>
            <a:pPr marL="285750" indent="-285750">
              <a:lnSpc>
                <a:spcPct val="120000"/>
              </a:lnSpc>
              <a:buFont typeface="Arial"/>
              <a:buChar char="•"/>
            </a:pPr>
            <a:r>
              <a:rPr lang="en-US" sz="1600" dirty="0" err="1" smtClean="0">
                <a:solidFill>
                  <a:schemeClr val="bg1">
                    <a:lumMod val="50000"/>
                  </a:schemeClr>
                </a:solidFill>
              </a:rPr>
              <a:t>Coppercoat</a:t>
            </a:r>
            <a:r>
              <a:rPr lang="en-US" sz="1600" dirty="0" smtClean="0">
                <a:solidFill>
                  <a:schemeClr val="bg1">
                    <a:lumMod val="50000"/>
                  </a:schemeClr>
                </a:solidFill>
              </a:rPr>
              <a:t>, osmosis and epoxy bottom treatments</a:t>
            </a:r>
          </a:p>
          <a:p>
            <a:pPr marL="285750" indent="-285750">
              <a:lnSpc>
                <a:spcPct val="120000"/>
              </a:lnSpc>
              <a:buFont typeface="Arial"/>
              <a:buChar char="•"/>
            </a:pPr>
            <a:r>
              <a:rPr lang="en-US" sz="1600" dirty="0" smtClean="0">
                <a:solidFill>
                  <a:schemeClr val="bg1">
                    <a:lumMod val="50000"/>
                  </a:schemeClr>
                </a:solidFill>
              </a:rPr>
              <a:t>Electronics supply and installation</a:t>
            </a:r>
          </a:p>
          <a:p>
            <a:pPr marL="285750" indent="-285750">
              <a:lnSpc>
                <a:spcPct val="120000"/>
              </a:lnSpc>
              <a:buFont typeface="Arial"/>
              <a:buChar char="•"/>
            </a:pPr>
            <a:r>
              <a:rPr lang="en-US" sz="1600" dirty="0" smtClean="0">
                <a:solidFill>
                  <a:schemeClr val="bg1">
                    <a:lumMod val="50000"/>
                  </a:schemeClr>
                </a:solidFill>
              </a:rPr>
              <a:t>Marine engineering and installation</a:t>
            </a:r>
          </a:p>
          <a:p>
            <a:pPr marL="285750" indent="-285750">
              <a:lnSpc>
                <a:spcPct val="120000"/>
              </a:lnSpc>
              <a:buFont typeface="Arial"/>
              <a:buChar char="•"/>
            </a:pPr>
            <a:r>
              <a:rPr lang="en-US" sz="1600" dirty="0" smtClean="0">
                <a:solidFill>
                  <a:schemeClr val="bg1">
                    <a:lumMod val="50000"/>
                  </a:schemeClr>
                </a:solidFill>
              </a:rPr>
              <a:t>Running and standing rigging for cruising </a:t>
            </a:r>
            <a:br>
              <a:rPr lang="en-US" sz="1600" dirty="0" smtClean="0">
                <a:solidFill>
                  <a:schemeClr val="bg1">
                    <a:lumMod val="50000"/>
                  </a:schemeClr>
                </a:solidFill>
              </a:rPr>
            </a:br>
            <a:r>
              <a:rPr lang="en-US" sz="1600" dirty="0" smtClean="0">
                <a:solidFill>
                  <a:schemeClr val="bg1">
                    <a:lumMod val="50000"/>
                  </a:schemeClr>
                </a:solidFill>
              </a:rPr>
              <a:t>and racing</a:t>
            </a:r>
          </a:p>
          <a:p>
            <a:pPr marL="285750" indent="-285750">
              <a:lnSpc>
                <a:spcPct val="120000"/>
              </a:lnSpc>
              <a:buFont typeface="Arial"/>
              <a:buChar char="•"/>
            </a:pPr>
            <a:r>
              <a:rPr lang="en-US" sz="1600" dirty="0" smtClean="0">
                <a:solidFill>
                  <a:schemeClr val="bg1">
                    <a:lumMod val="50000"/>
                  </a:schemeClr>
                </a:solidFill>
              </a:rPr>
              <a:t>Stainless fabrication – marine and commercial</a:t>
            </a:r>
          </a:p>
          <a:p>
            <a:pPr marL="285750" indent="-285750">
              <a:lnSpc>
                <a:spcPct val="120000"/>
              </a:lnSpc>
              <a:buFont typeface="Arial"/>
              <a:buChar char="•"/>
            </a:pPr>
            <a:r>
              <a:rPr lang="en-US" sz="1600" dirty="0" smtClean="0">
                <a:solidFill>
                  <a:schemeClr val="bg1">
                    <a:lumMod val="50000"/>
                  </a:schemeClr>
                </a:solidFill>
              </a:rPr>
              <a:t>Fox’s Marine and Country Store</a:t>
            </a:r>
            <a:endParaRPr lang="en-US" sz="1600" dirty="0">
              <a:solidFill>
                <a:schemeClr val="bg1">
                  <a:lumMod val="50000"/>
                </a:schemeClr>
              </a:solidFill>
            </a:endParaRPr>
          </a:p>
        </p:txBody>
      </p:sp>
      <p:pic>
        <p:nvPicPr>
          <p:cNvPr id="18" name="Picture 17" descr="06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492" y="681216"/>
            <a:ext cx="3009492" cy="4514240"/>
          </a:xfrm>
          <a:prstGeom prst="rect">
            <a:avLst/>
          </a:prstGeom>
        </p:spPr>
      </p:pic>
    </p:spTree>
    <p:extLst>
      <p:ext uri="{BB962C8B-B14F-4D97-AF65-F5344CB8AC3E}">
        <p14:creationId xmlns:p14="http://schemas.microsoft.com/office/powerpoint/2010/main" val="751693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x Stainles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390" y="1164052"/>
            <a:ext cx="6159953" cy="3341005"/>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STAINLESS FABRICATION</a:t>
            </a:r>
          </a:p>
          <a:p>
            <a:endParaRPr lang="en-US" sz="2000" dirty="0">
              <a:solidFill>
                <a:schemeClr val="tx2">
                  <a:lumMod val="75000"/>
                </a:schemeClr>
              </a:solidFill>
            </a:endParaRPr>
          </a:p>
        </p:txBody>
      </p:sp>
      <p:sp>
        <p:nvSpPr>
          <p:cNvPr id="16" name="TextBox 15"/>
          <p:cNvSpPr txBox="1"/>
          <p:nvPr/>
        </p:nvSpPr>
        <p:spPr>
          <a:xfrm>
            <a:off x="1445705" y="4595632"/>
            <a:ext cx="6522478" cy="1015663"/>
          </a:xfrm>
          <a:prstGeom prst="rect">
            <a:avLst/>
          </a:prstGeom>
          <a:noFill/>
        </p:spPr>
        <p:txBody>
          <a:bodyPr wrap="square" rtlCol="0">
            <a:spAutoFit/>
          </a:bodyPr>
          <a:lstStyle/>
          <a:p>
            <a:pPr marL="171450" indent="-171450">
              <a:buFont typeface="Arial"/>
              <a:buChar char="•"/>
            </a:pPr>
            <a:r>
              <a:rPr lang="en-US" sz="1200" i="1" dirty="0">
                <a:solidFill>
                  <a:schemeClr val="bg1">
                    <a:lumMod val="50000"/>
                  </a:schemeClr>
                </a:solidFill>
              </a:rPr>
              <a:t>Custom stainless fabrication for all Marine, Domestic, Commercial and Industrial </a:t>
            </a:r>
            <a:r>
              <a:rPr lang="en-US" sz="1200" i="1" dirty="0" smtClean="0">
                <a:solidFill>
                  <a:schemeClr val="bg1">
                    <a:lumMod val="50000"/>
                  </a:schemeClr>
                </a:solidFill>
              </a:rPr>
              <a:t>applications</a:t>
            </a:r>
            <a:endParaRPr lang="en-US" sz="1200" i="1" dirty="0">
              <a:solidFill>
                <a:schemeClr val="bg1">
                  <a:lumMod val="50000"/>
                </a:schemeClr>
              </a:solidFill>
            </a:endParaRPr>
          </a:p>
          <a:p>
            <a:pPr marL="171450" indent="-171450">
              <a:buFont typeface="Arial"/>
              <a:buChar char="•"/>
            </a:pPr>
            <a:r>
              <a:rPr lang="en-US" sz="1200" i="1" dirty="0">
                <a:solidFill>
                  <a:schemeClr val="bg1">
                    <a:lumMod val="50000"/>
                  </a:schemeClr>
                </a:solidFill>
              </a:rPr>
              <a:t>Fabrication of stem head fittings, deck fittings, mast fittings, bow rollers and chain plates for </a:t>
            </a:r>
            <a:r>
              <a:rPr lang="en-US" sz="1200" i="1" dirty="0" smtClean="0">
                <a:solidFill>
                  <a:schemeClr val="bg1">
                    <a:lumMod val="50000"/>
                  </a:schemeClr>
                </a:solidFill>
              </a:rPr>
              <a:t/>
            </a:r>
            <a:br>
              <a:rPr lang="en-US" sz="1200" i="1" dirty="0" smtClean="0">
                <a:solidFill>
                  <a:schemeClr val="bg1">
                    <a:lumMod val="50000"/>
                  </a:schemeClr>
                </a:solidFill>
              </a:rPr>
            </a:br>
            <a:r>
              <a:rPr lang="en-US" sz="1200" i="1" dirty="0" smtClean="0">
                <a:solidFill>
                  <a:schemeClr val="bg1">
                    <a:lumMod val="50000"/>
                  </a:schemeClr>
                </a:solidFill>
              </a:rPr>
              <a:t>luxury </a:t>
            </a:r>
            <a:r>
              <a:rPr lang="en-US" sz="1200" i="1" dirty="0">
                <a:solidFill>
                  <a:schemeClr val="bg1">
                    <a:lumMod val="50000"/>
                  </a:schemeClr>
                </a:solidFill>
              </a:rPr>
              <a:t>yacht builders, Oyster, </a:t>
            </a:r>
            <a:r>
              <a:rPr lang="en-US" sz="1200" i="1" dirty="0" err="1">
                <a:solidFill>
                  <a:schemeClr val="bg1">
                    <a:lumMod val="50000"/>
                  </a:schemeClr>
                </a:solidFill>
              </a:rPr>
              <a:t>Gunfleet</a:t>
            </a:r>
            <a:r>
              <a:rPr lang="en-US" sz="1200" i="1" dirty="0">
                <a:solidFill>
                  <a:schemeClr val="bg1">
                    <a:lumMod val="50000"/>
                  </a:schemeClr>
                </a:solidFill>
              </a:rPr>
              <a:t> and Spirit </a:t>
            </a:r>
            <a:r>
              <a:rPr lang="en-US" sz="1200" i="1" dirty="0" smtClean="0">
                <a:solidFill>
                  <a:schemeClr val="bg1">
                    <a:lumMod val="50000"/>
                  </a:schemeClr>
                </a:solidFill>
              </a:rPr>
              <a:t>Yachts</a:t>
            </a:r>
            <a:endParaRPr lang="en-US" sz="1200" i="1" dirty="0">
              <a:solidFill>
                <a:schemeClr val="bg1">
                  <a:lumMod val="50000"/>
                </a:schemeClr>
              </a:solidFill>
            </a:endParaRPr>
          </a:p>
          <a:p>
            <a:pPr marL="171450" indent="-171450">
              <a:buFont typeface="Arial"/>
              <a:buChar char="•"/>
            </a:pPr>
            <a:r>
              <a:rPr lang="en-US" sz="1200" i="1" dirty="0">
                <a:solidFill>
                  <a:schemeClr val="bg1">
                    <a:lumMod val="50000"/>
                  </a:schemeClr>
                </a:solidFill>
              </a:rPr>
              <a:t>Mobile welding, </a:t>
            </a:r>
            <a:r>
              <a:rPr lang="en-US" sz="1200" i="1" dirty="0" smtClean="0">
                <a:solidFill>
                  <a:schemeClr val="bg1">
                    <a:lumMod val="50000"/>
                  </a:schemeClr>
                </a:solidFill>
              </a:rPr>
              <a:t>polishing, </a:t>
            </a:r>
            <a:r>
              <a:rPr lang="en-US" sz="1200" i="1" dirty="0">
                <a:solidFill>
                  <a:schemeClr val="bg1">
                    <a:lumMod val="50000"/>
                  </a:schemeClr>
                </a:solidFill>
              </a:rPr>
              <a:t>tube work </a:t>
            </a:r>
            <a:r>
              <a:rPr lang="en-US" sz="1200" i="1" dirty="0" smtClean="0">
                <a:solidFill>
                  <a:schemeClr val="bg1">
                    <a:lumMod val="50000"/>
                  </a:schemeClr>
                </a:solidFill>
              </a:rPr>
              <a:t>and service </a:t>
            </a:r>
          </a:p>
          <a:p>
            <a:pPr marL="171450" indent="-171450">
              <a:buFont typeface="Arial"/>
              <a:buChar char="•"/>
            </a:pPr>
            <a:r>
              <a:rPr lang="en-US" sz="1200" i="1" dirty="0" smtClean="0">
                <a:solidFill>
                  <a:schemeClr val="bg1">
                    <a:lumMod val="50000"/>
                  </a:schemeClr>
                </a:solidFill>
              </a:rPr>
              <a:t>Emergency repairs</a:t>
            </a:r>
            <a:endParaRPr lang="en-US" sz="1200" i="1" dirty="0">
              <a:solidFill>
                <a:schemeClr val="bg1">
                  <a:lumMod val="50000"/>
                </a:schemeClr>
              </a:solidFill>
            </a:endParaRPr>
          </a:p>
        </p:txBody>
      </p:sp>
    </p:spTree>
    <p:extLst>
      <p:ext uri="{BB962C8B-B14F-4D97-AF65-F5344CB8AC3E}">
        <p14:creationId xmlns:p14="http://schemas.microsoft.com/office/powerpoint/2010/main" val="32936641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ox's logo white bground no ma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WORKSHOPS</a:t>
            </a:r>
          </a:p>
          <a:p>
            <a:endParaRPr lang="en-US" sz="2000" dirty="0">
              <a:solidFill>
                <a:schemeClr val="tx2">
                  <a:lumMod val="75000"/>
                </a:schemeClr>
              </a:solidFill>
            </a:endParaRPr>
          </a:p>
        </p:txBody>
      </p:sp>
      <p:sp>
        <p:nvSpPr>
          <p:cNvPr id="16" name="TextBox 15"/>
          <p:cNvSpPr txBox="1"/>
          <p:nvPr/>
        </p:nvSpPr>
        <p:spPr>
          <a:xfrm>
            <a:off x="1526785" y="3832683"/>
            <a:ext cx="6522478" cy="1815882"/>
          </a:xfrm>
          <a:prstGeom prst="rect">
            <a:avLst/>
          </a:prstGeom>
          <a:noFill/>
        </p:spPr>
        <p:txBody>
          <a:bodyPr wrap="square" rtlCol="0">
            <a:spAutoFit/>
          </a:bodyPr>
          <a:lstStyle/>
          <a:p>
            <a:pPr marL="171450" lvl="0" indent="-171450">
              <a:buFont typeface="Arial"/>
              <a:buChar char="•"/>
            </a:pPr>
            <a:r>
              <a:rPr lang="en-US" sz="1400" i="1" dirty="0">
                <a:solidFill>
                  <a:srgbClr val="7F7F7F"/>
                </a:solidFill>
              </a:rPr>
              <a:t>Experienced shipwrights for joinery and teak </a:t>
            </a:r>
            <a:r>
              <a:rPr lang="en-US" sz="1400" i="1" dirty="0" smtClean="0">
                <a:solidFill>
                  <a:srgbClr val="7F7F7F"/>
                </a:solidFill>
              </a:rPr>
              <a:t>decking</a:t>
            </a:r>
            <a:endParaRPr lang="en-GB" sz="1400" i="1" dirty="0">
              <a:solidFill>
                <a:srgbClr val="7F7F7F"/>
              </a:solidFill>
            </a:endParaRPr>
          </a:p>
          <a:p>
            <a:pPr marL="171450" lvl="0" indent="-171450">
              <a:buFont typeface="Arial"/>
              <a:buChar char="•"/>
            </a:pPr>
            <a:r>
              <a:rPr lang="en-US" sz="1400" i="1" dirty="0" err="1">
                <a:solidFill>
                  <a:srgbClr val="7F7F7F"/>
                </a:solidFill>
              </a:rPr>
              <a:t>Awlgrip</a:t>
            </a:r>
            <a:r>
              <a:rPr lang="en-US" sz="1400" i="1" dirty="0">
                <a:solidFill>
                  <a:srgbClr val="7F7F7F"/>
                </a:solidFill>
              </a:rPr>
              <a:t> approved paint application </a:t>
            </a:r>
            <a:r>
              <a:rPr lang="en-US" sz="1400" i="1" dirty="0" err="1" smtClean="0">
                <a:solidFill>
                  <a:srgbClr val="7F7F7F"/>
                </a:solidFill>
              </a:rPr>
              <a:t>centre</a:t>
            </a:r>
            <a:endParaRPr lang="en-GB" sz="1400" i="1" dirty="0">
              <a:solidFill>
                <a:srgbClr val="7F7F7F"/>
              </a:solidFill>
            </a:endParaRPr>
          </a:p>
          <a:p>
            <a:pPr marL="171450" lvl="0" indent="-171450">
              <a:buFont typeface="Arial"/>
              <a:buChar char="•"/>
            </a:pPr>
            <a:r>
              <a:rPr lang="en-US" sz="1400" i="1" dirty="0">
                <a:solidFill>
                  <a:srgbClr val="7F7F7F"/>
                </a:solidFill>
              </a:rPr>
              <a:t>Repairs to GRP and </a:t>
            </a:r>
            <a:r>
              <a:rPr lang="en-US" sz="1400" i="1" dirty="0" smtClean="0">
                <a:solidFill>
                  <a:srgbClr val="7F7F7F"/>
                </a:solidFill>
              </a:rPr>
              <a:t>Composite </a:t>
            </a:r>
            <a:r>
              <a:rPr lang="en-US" sz="1400" i="1" dirty="0">
                <a:solidFill>
                  <a:srgbClr val="7F7F7F"/>
                </a:solidFill>
              </a:rPr>
              <a:t>hull and </a:t>
            </a:r>
            <a:r>
              <a:rPr lang="en-US" sz="1400" i="1" dirty="0" smtClean="0">
                <a:solidFill>
                  <a:srgbClr val="7F7F7F"/>
                </a:solidFill>
              </a:rPr>
              <a:t>decks</a:t>
            </a:r>
          </a:p>
          <a:p>
            <a:pPr marL="171450" lvl="0" indent="-171450">
              <a:buFont typeface="Arial"/>
              <a:buChar char="•"/>
            </a:pPr>
            <a:r>
              <a:rPr lang="en-US" sz="1400" i="1" dirty="0" smtClean="0">
                <a:solidFill>
                  <a:srgbClr val="7F7F7F"/>
                </a:solidFill>
              </a:rPr>
              <a:t>Osmosis, Epoxy and Copper bottom treatments</a:t>
            </a:r>
            <a:endParaRPr lang="en-GB" sz="1400" i="1" dirty="0" smtClean="0">
              <a:solidFill>
                <a:srgbClr val="7F7F7F"/>
              </a:solidFill>
            </a:endParaRPr>
          </a:p>
          <a:p>
            <a:pPr marL="171450" lvl="0" indent="-171450">
              <a:buFont typeface="Arial"/>
              <a:buChar char="•"/>
            </a:pPr>
            <a:r>
              <a:rPr lang="en-US" sz="1400" i="1" dirty="0" smtClean="0">
                <a:solidFill>
                  <a:srgbClr val="7F7F7F"/>
                </a:solidFill>
              </a:rPr>
              <a:t>Traditional timber hull repairs and refastening</a:t>
            </a:r>
          </a:p>
          <a:p>
            <a:pPr marL="171450" lvl="0" indent="-171450">
              <a:buFont typeface="Arial"/>
              <a:buChar char="•"/>
            </a:pPr>
            <a:r>
              <a:rPr lang="en-US" sz="1400" i="1" dirty="0" smtClean="0">
                <a:solidFill>
                  <a:srgbClr val="7F7F7F"/>
                </a:solidFill>
              </a:rPr>
              <a:t>Custom modifications in timber and GRP</a:t>
            </a:r>
          </a:p>
          <a:p>
            <a:pPr marL="171450" lvl="0" indent="-171450">
              <a:buFont typeface="Arial"/>
              <a:buChar char="•"/>
            </a:pPr>
            <a:r>
              <a:rPr lang="en-US" sz="1400" i="1" dirty="0" err="1" smtClean="0">
                <a:solidFill>
                  <a:srgbClr val="7F7F7F"/>
                </a:solidFill>
              </a:rPr>
              <a:t>Bowthruster</a:t>
            </a:r>
            <a:r>
              <a:rPr lang="en-US" sz="1400" i="1" dirty="0" smtClean="0">
                <a:solidFill>
                  <a:srgbClr val="7F7F7F"/>
                </a:solidFill>
              </a:rPr>
              <a:t> installations</a:t>
            </a:r>
          </a:p>
          <a:p>
            <a:pPr marL="171450" lvl="0" indent="-171450">
              <a:buFont typeface="Arial"/>
              <a:buChar char="•"/>
            </a:pPr>
            <a:r>
              <a:rPr lang="en-US" sz="1400" i="1" dirty="0" smtClean="0">
                <a:solidFill>
                  <a:srgbClr val="7F7F7F"/>
                </a:solidFill>
              </a:rPr>
              <a:t>Keel boat checks</a:t>
            </a:r>
            <a:endParaRPr lang="en-US" sz="1400" i="1" dirty="0">
              <a:solidFill>
                <a:srgbClr val="7F7F7F"/>
              </a:solidFill>
            </a:endParaRPr>
          </a:p>
        </p:txBody>
      </p:sp>
      <p:pic>
        <p:nvPicPr>
          <p:cNvPr id="3" name="Picture 2" descr="Sprayshop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5083" y="1029684"/>
            <a:ext cx="2757433" cy="2757433"/>
          </a:xfrm>
          <a:prstGeom prst="rect">
            <a:avLst/>
          </a:prstGeom>
        </p:spPr>
      </p:pic>
      <p:pic>
        <p:nvPicPr>
          <p:cNvPr id="4" name="Picture 3" descr="Duet plank edg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8541" y="1029685"/>
            <a:ext cx="2699270" cy="2757431"/>
          </a:xfrm>
          <a:prstGeom prst="rect">
            <a:avLst/>
          </a:prstGeom>
        </p:spPr>
      </p:pic>
    </p:spTree>
    <p:extLst>
      <p:ext uri="{BB962C8B-B14F-4D97-AF65-F5344CB8AC3E}">
        <p14:creationId xmlns:p14="http://schemas.microsoft.com/office/powerpoint/2010/main" val="27171964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ineer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151" y="772721"/>
            <a:ext cx="2480046" cy="4134794"/>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4009457" y="636924"/>
            <a:ext cx="6514129" cy="707886"/>
          </a:xfrm>
          <a:prstGeom prst="rect">
            <a:avLst/>
          </a:prstGeom>
          <a:noFill/>
        </p:spPr>
        <p:txBody>
          <a:bodyPr wrap="square" rtlCol="0">
            <a:spAutoFit/>
          </a:bodyPr>
          <a:lstStyle/>
          <a:p>
            <a:r>
              <a:rPr lang="en-US" sz="2000" dirty="0" smtClean="0">
                <a:solidFill>
                  <a:schemeClr val="tx2">
                    <a:lumMod val="75000"/>
                  </a:schemeClr>
                </a:solidFill>
              </a:rPr>
              <a:t>FOX’S ENGINEERING</a:t>
            </a:r>
          </a:p>
          <a:p>
            <a:endParaRPr lang="en-US" sz="2000" dirty="0">
              <a:solidFill>
                <a:schemeClr val="tx2">
                  <a:lumMod val="75000"/>
                </a:schemeClr>
              </a:solidFill>
            </a:endParaRPr>
          </a:p>
        </p:txBody>
      </p:sp>
      <p:sp>
        <p:nvSpPr>
          <p:cNvPr id="16" name="TextBox 15"/>
          <p:cNvSpPr txBox="1"/>
          <p:nvPr/>
        </p:nvSpPr>
        <p:spPr>
          <a:xfrm>
            <a:off x="4056731" y="1103652"/>
            <a:ext cx="4496434" cy="2743315"/>
          </a:xfrm>
          <a:prstGeom prst="rect">
            <a:avLst/>
          </a:prstGeom>
          <a:noFill/>
        </p:spPr>
        <p:txBody>
          <a:bodyPr wrap="square" rtlCol="0">
            <a:spAutoFit/>
          </a:bodyPr>
          <a:lstStyle/>
          <a:p>
            <a:pPr marL="285750" indent="-285750">
              <a:lnSpc>
                <a:spcPct val="120000"/>
              </a:lnSpc>
              <a:buFont typeface="Arial"/>
              <a:buChar char="•"/>
            </a:pPr>
            <a:r>
              <a:rPr lang="en-US" sz="1600" i="1" dirty="0" smtClean="0">
                <a:solidFill>
                  <a:srgbClr val="7F7F7F"/>
                </a:solidFill>
              </a:rPr>
              <a:t>Engine and </a:t>
            </a:r>
            <a:r>
              <a:rPr lang="en-US" sz="1600" i="1" dirty="0">
                <a:solidFill>
                  <a:srgbClr val="7F7F7F"/>
                </a:solidFill>
              </a:rPr>
              <a:t>Generator servicing and installation</a:t>
            </a:r>
          </a:p>
          <a:p>
            <a:pPr marL="285750" indent="-285750">
              <a:lnSpc>
                <a:spcPct val="120000"/>
              </a:lnSpc>
              <a:buFont typeface="Arial"/>
              <a:buChar char="•"/>
            </a:pPr>
            <a:r>
              <a:rPr lang="en-US" sz="1600" i="1" dirty="0">
                <a:solidFill>
                  <a:srgbClr val="7F7F7F"/>
                </a:solidFill>
              </a:rPr>
              <a:t>Engine paint touch up to complete re-builds</a:t>
            </a:r>
          </a:p>
          <a:p>
            <a:pPr marL="285750" indent="-285750">
              <a:lnSpc>
                <a:spcPct val="120000"/>
              </a:lnSpc>
              <a:buFont typeface="Arial"/>
              <a:buChar char="•"/>
            </a:pPr>
            <a:r>
              <a:rPr lang="en-US" sz="1600" i="1" dirty="0">
                <a:solidFill>
                  <a:srgbClr val="7F7F7F"/>
                </a:solidFill>
              </a:rPr>
              <a:t>Seacock </a:t>
            </a:r>
            <a:r>
              <a:rPr lang="en-US" sz="1600" i="1" dirty="0" smtClean="0">
                <a:solidFill>
                  <a:srgbClr val="7F7F7F"/>
                </a:solidFill>
              </a:rPr>
              <a:t>and </a:t>
            </a:r>
            <a:r>
              <a:rPr lang="en-US" sz="1600" i="1" dirty="0">
                <a:solidFill>
                  <a:srgbClr val="7F7F7F"/>
                </a:solidFill>
              </a:rPr>
              <a:t>through hull service and replacement</a:t>
            </a:r>
          </a:p>
          <a:p>
            <a:pPr marL="285750" indent="-285750">
              <a:lnSpc>
                <a:spcPct val="120000"/>
              </a:lnSpc>
              <a:buFont typeface="Arial"/>
              <a:buChar char="•"/>
            </a:pPr>
            <a:r>
              <a:rPr lang="en-US" sz="1600" i="1" dirty="0">
                <a:solidFill>
                  <a:srgbClr val="7F7F7F"/>
                </a:solidFill>
              </a:rPr>
              <a:t>Toilet servicing - Black, </a:t>
            </a:r>
            <a:r>
              <a:rPr lang="en-US" sz="1600" i="1" dirty="0" smtClean="0">
                <a:solidFill>
                  <a:srgbClr val="7F7F7F"/>
                </a:solidFill>
              </a:rPr>
              <a:t>Grey </a:t>
            </a:r>
            <a:r>
              <a:rPr lang="en-US" sz="1600" i="1" dirty="0">
                <a:solidFill>
                  <a:srgbClr val="7F7F7F"/>
                </a:solidFill>
              </a:rPr>
              <a:t>and Raw </a:t>
            </a:r>
            <a:r>
              <a:rPr lang="en-US" sz="1600" i="1" dirty="0" smtClean="0">
                <a:solidFill>
                  <a:srgbClr val="7F7F7F"/>
                </a:solidFill>
              </a:rPr>
              <a:t/>
            </a:r>
            <a:br>
              <a:rPr lang="en-US" sz="1600" i="1" dirty="0" smtClean="0">
                <a:solidFill>
                  <a:srgbClr val="7F7F7F"/>
                </a:solidFill>
              </a:rPr>
            </a:br>
            <a:r>
              <a:rPr lang="en-US" sz="1600" i="1" dirty="0" smtClean="0">
                <a:solidFill>
                  <a:srgbClr val="7F7F7F"/>
                </a:solidFill>
              </a:rPr>
              <a:t>water </a:t>
            </a:r>
            <a:r>
              <a:rPr lang="en-US" sz="1600" i="1" dirty="0">
                <a:solidFill>
                  <a:srgbClr val="7F7F7F"/>
                </a:solidFill>
              </a:rPr>
              <a:t>systems</a:t>
            </a:r>
          </a:p>
          <a:p>
            <a:pPr marL="285750" indent="-285750">
              <a:lnSpc>
                <a:spcPct val="120000"/>
              </a:lnSpc>
              <a:buFont typeface="Arial"/>
              <a:buChar char="•"/>
            </a:pPr>
            <a:r>
              <a:rPr lang="en-US" sz="1600" i="1" dirty="0">
                <a:solidFill>
                  <a:srgbClr val="7F7F7F"/>
                </a:solidFill>
              </a:rPr>
              <a:t>Installation and overhaul of hydraulic systems</a:t>
            </a:r>
          </a:p>
          <a:p>
            <a:pPr marL="285750" indent="-285750">
              <a:lnSpc>
                <a:spcPct val="120000"/>
              </a:lnSpc>
              <a:buFont typeface="Arial"/>
              <a:buChar char="•"/>
            </a:pPr>
            <a:r>
              <a:rPr lang="en-US" sz="1600" i="1" dirty="0">
                <a:solidFill>
                  <a:srgbClr val="7F7F7F"/>
                </a:solidFill>
              </a:rPr>
              <a:t>Rudder and Steering gear checks</a:t>
            </a:r>
          </a:p>
          <a:p>
            <a:pPr marL="285750" indent="-285750">
              <a:lnSpc>
                <a:spcPct val="120000"/>
              </a:lnSpc>
              <a:buFont typeface="Arial"/>
              <a:buChar char="•"/>
            </a:pPr>
            <a:r>
              <a:rPr lang="en-US" sz="1600" i="1" dirty="0">
                <a:solidFill>
                  <a:srgbClr val="7F7F7F"/>
                </a:solidFill>
              </a:rPr>
              <a:t>Stern gear </a:t>
            </a:r>
            <a:r>
              <a:rPr lang="en-US" sz="1600" i="1" dirty="0" smtClean="0">
                <a:solidFill>
                  <a:srgbClr val="7F7F7F"/>
                </a:solidFill>
              </a:rPr>
              <a:t>and drive </a:t>
            </a:r>
            <a:r>
              <a:rPr lang="en-US" sz="1600" i="1" dirty="0">
                <a:solidFill>
                  <a:srgbClr val="7F7F7F"/>
                </a:solidFill>
              </a:rPr>
              <a:t>train </a:t>
            </a:r>
            <a:r>
              <a:rPr lang="en-US" sz="1600" i="1" dirty="0" smtClean="0">
                <a:solidFill>
                  <a:srgbClr val="7F7F7F"/>
                </a:solidFill>
              </a:rPr>
              <a:t>refurbishment</a:t>
            </a:r>
            <a:endParaRPr lang="en-US" sz="1600" i="1" dirty="0">
              <a:solidFill>
                <a:srgbClr val="7F7F7F"/>
              </a:solidFill>
            </a:endParaRPr>
          </a:p>
        </p:txBody>
      </p:sp>
    </p:spTree>
    <p:extLst>
      <p:ext uri="{BB962C8B-B14F-4D97-AF65-F5344CB8AC3E}">
        <p14:creationId xmlns:p14="http://schemas.microsoft.com/office/powerpoint/2010/main" val="19600747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g (12 of 5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508" y="1114673"/>
            <a:ext cx="6248836" cy="3471576"/>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1382519" y="558944"/>
            <a:ext cx="6514129" cy="707886"/>
          </a:xfrm>
          <a:prstGeom prst="rect">
            <a:avLst/>
          </a:prstGeom>
          <a:noFill/>
        </p:spPr>
        <p:txBody>
          <a:bodyPr wrap="square" rtlCol="0">
            <a:spAutoFit/>
          </a:bodyPr>
          <a:lstStyle/>
          <a:p>
            <a:r>
              <a:rPr lang="en-US" sz="2000" dirty="0" smtClean="0">
                <a:solidFill>
                  <a:schemeClr val="tx2">
                    <a:lumMod val="75000"/>
                  </a:schemeClr>
                </a:solidFill>
              </a:rPr>
              <a:t>FOX’S RIGGING</a:t>
            </a:r>
          </a:p>
          <a:p>
            <a:endParaRPr lang="en-US" sz="2000" dirty="0">
              <a:solidFill>
                <a:schemeClr val="tx2">
                  <a:lumMod val="75000"/>
                </a:schemeClr>
              </a:solidFill>
            </a:endParaRPr>
          </a:p>
        </p:txBody>
      </p:sp>
      <p:sp>
        <p:nvSpPr>
          <p:cNvPr id="16" name="TextBox 15"/>
          <p:cNvSpPr txBox="1"/>
          <p:nvPr/>
        </p:nvSpPr>
        <p:spPr>
          <a:xfrm>
            <a:off x="1304590" y="4639056"/>
            <a:ext cx="6522478" cy="830997"/>
          </a:xfrm>
          <a:prstGeom prst="rect">
            <a:avLst/>
          </a:prstGeom>
          <a:noFill/>
        </p:spPr>
        <p:txBody>
          <a:bodyPr wrap="square" rtlCol="0">
            <a:spAutoFit/>
          </a:bodyPr>
          <a:lstStyle/>
          <a:p>
            <a:pPr algn="ctr"/>
            <a:r>
              <a:rPr lang="en-US" sz="1600" i="1" dirty="0">
                <a:solidFill>
                  <a:schemeClr val="bg1">
                    <a:lumMod val="50000"/>
                  </a:schemeClr>
                </a:solidFill>
              </a:rPr>
              <a:t>As one of only three </a:t>
            </a:r>
            <a:r>
              <a:rPr lang="en-US" sz="1600" i="1" dirty="0" err="1">
                <a:solidFill>
                  <a:schemeClr val="bg1">
                    <a:lumMod val="50000"/>
                  </a:schemeClr>
                </a:solidFill>
              </a:rPr>
              <a:t>Seldén</a:t>
            </a:r>
            <a:r>
              <a:rPr lang="en-US" sz="1600" i="1" dirty="0">
                <a:solidFill>
                  <a:schemeClr val="bg1">
                    <a:lumMod val="50000"/>
                  </a:schemeClr>
                </a:solidFill>
              </a:rPr>
              <a:t> approved </a:t>
            </a:r>
            <a:r>
              <a:rPr lang="en-US" sz="1600" i="1" dirty="0" smtClean="0">
                <a:solidFill>
                  <a:schemeClr val="bg1">
                    <a:lumMod val="50000"/>
                  </a:schemeClr>
                </a:solidFill>
              </a:rPr>
              <a:t>Technical </a:t>
            </a:r>
            <a:r>
              <a:rPr lang="en-US" sz="1600" i="1" dirty="0" err="1" smtClean="0">
                <a:solidFill>
                  <a:schemeClr val="bg1">
                    <a:lumMod val="50000"/>
                  </a:schemeClr>
                </a:solidFill>
              </a:rPr>
              <a:t>Centres</a:t>
            </a:r>
            <a:r>
              <a:rPr lang="en-US" sz="1600" i="1" dirty="0">
                <a:solidFill>
                  <a:schemeClr val="bg1">
                    <a:lumMod val="50000"/>
                  </a:schemeClr>
                </a:solidFill>
              </a:rPr>
              <a:t>, Fox’s Rigging is </a:t>
            </a:r>
            <a:r>
              <a:rPr lang="en-US" sz="1600" i="1" dirty="0" smtClean="0">
                <a:solidFill>
                  <a:schemeClr val="bg1">
                    <a:lumMod val="50000"/>
                  </a:schemeClr>
                </a:solidFill>
              </a:rPr>
              <a:t/>
            </a:r>
            <a:br>
              <a:rPr lang="en-US" sz="1600" i="1" dirty="0" smtClean="0">
                <a:solidFill>
                  <a:schemeClr val="bg1">
                    <a:lumMod val="50000"/>
                  </a:schemeClr>
                </a:solidFill>
              </a:rPr>
            </a:br>
            <a:r>
              <a:rPr lang="en-US" sz="1600" i="1" dirty="0" smtClean="0">
                <a:solidFill>
                  <a:schemeClr val="bg1">
                    <a:lumMod val="50000"/>
                  </a:schemeClr>
                </a:solidFill>
              </a:rPr>
              <a:t>well </a:t>
            </a:r>
            <a:r>
              <a:rPr lang="en-US" sz="1600" i="1" dirty="0">
                <a:solidFill>
                  <a:schemeClr val="bg1">
                    <a:lumMod val="50000"/>
                  </a:schemeClr>
                </a:solidFill>
              </a:rPr>
              <a:t>equipped to carry out all aspects of rig maintenance and re-rigging </a:t>
            </a:r>
            <a:r>
              <a:rPr lang="en-US" sz="1600" i="1" dirty="0" smtClean="0">
                <a:solidFill>
                  <a:schemeClr val="bg1">
                    <a:lumMod val="50000"/>
                  </a:schemeClr>
                </a:solidFill>
              </a:rPr>
              <a:t/>
            </a:r>
            <a:br>
              <a:rPr lang="en-US" sz="1600" i="1" dirty="0" smtClean="0">
                <a:solidFill>
                  <a:schemeClr val="bg1">
                    <a:lumMod val="50000"/>
                  </a:schemeClr>
                </a:solidFill>
              </a:rPr>
            </a:br>
            <a:r>
              <a:rPr lang="en-US" sz="1600" i="1" dirty="0" smtClean="0">
                <a:solidFill>
                  <a:schemeClr val="bg1">
                    <a:lumMod val="50000"/>
                  </a:schemeClr>
                </a:solidFill>
              </a:rPr>
              <a:t>on </a:t>
            </a:r>
            <a:r>
              <a:rPr lang="en-US" sz="1600" i="1" dirty="0">
                <a:solidFill>
                  <a:schemeClr val="bg1">
                    <a:lumMod val="50000"/>
                  </a:schemeClr>
                </a:solidFill>
              </a:rPr>
              <a:t>almost any type of vessel.</a:t>
            </a:r>
          </a:p>
        </p:txBody>
      </p:sp>
    </p:spTree>
    <p:extLst>
      <p:ext uri="{BB962C8B-B14F-4D97-AF65-F5344CB8AC3E}">
        <p14:creationId xmlns:p14="http://schemas.microsoft.com/office/powerpoint/2010/main" val="2838177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t.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143" y="710036"/>
            <a:ext cx="2706054" cy="4370365"/>
          </a:xfrm>
          <a:prstGeom prst="rect">
            <a:avLst/>
          </a:prstGeom>
        </p:spPr>
      </p:pic>
      <p:pic>
        <p:nvPicPr>
          <p:cNvPr id="9" name="Picture 8" descr="Fox's logo white bground no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717420"/>
            <a:ext cx="1896124" cy="1025640"/>
          </a:xfrm>
          <a:prstGeom prst="rect">
            <a:avLst/>
          </a:prstGeom>
        </p:spPr>
      </p:pic>
      <p:cxnSp>
        <p:nvCxnSpPr>
          <p:cNvPr id="6" name="Straight Connector 5"/>
          <p:cNvCxnSpPr/>
          <p:nvPr/>
        </p:nvCxnSpPr>
        <p:spPr>
          <a:xfrm>
            <a:off x="199222" y="5684236"/>
            <a:ext cx="877824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351" y="6226055"/>
            <a:ext cx="1556836" cy="338554"/>
          </a:xfrm>
          <a:prstGeom prst="rect">
            <a:avLst/>
          </a:prstGeom>
          <a:noFill/>
        </p:spPr>
        <p:txBody>
          <a:bodyPr wrap="none" rtlCol="0">
            <a:spAutoFit/>
          </a:bodyPr>
          <a:lstStyle/>
          <a:p>
            <a:r>
              <a:rPr lang="en-US" sz="1600" b="1" dirty="0" err="1" smtClean="0">
                <a:solidFill>
                  <a:schemeClr val="tx2">
                    <a:lumMod val="75000"/>
                  </a:schemeClr>
                </a:solidFill>
              </a:rPr>
              <a:t>foxsmarina.com</a:t>
            </a:r>
            <a:endParaRPr lang="en-US" sz="1600" b="1" dirty="0"/>
          </a:p>
        </p:txBody>
      </p:sp>
      <p:sp>
        <p:nvSpPr>
          <p:cNvPr id="14" name="TextBox 13"/>
          <p:cNvSpPr txBox="1"/>
          <p:nvPr/>
        </p:nvSpPr>
        <p:spPr>
          <a:xfrm>
            <a:off x="4014834" y="636924"/>
            <a:ext cx="6378492" cy="707886"/>
          </a:xfrm>
          <a:prstGeom prst="rect">
            <a:avLst/>
          </a:prstGeom>
          <a:noFill/>
        </p:spPr>
        <p:txBody>
          <a:bodyPr wrap="square" rtlCol="0">
            <a:spAutoFit/>
          </a:bodyPr>
          <a:lstStyle/>
          <a:p>
            <a:r>
              <a:rPr lang="en-US" sz="2000" dirty="0" smtClean="0">
                <a:solidFill>
                  <a:schemeClr val="tx2">
                    <a:lumMod val="75000"/>
                  </a:schemeClr>
                </a:solidFill>
              </a:rPr>
              <a:t>FOX’S RIGGING</a:t>
            </a:r>
          </a:p>
          <a:p>
            <a:endParaRPr lang="en-US" sz="2000" dirty="0">
              <a:solidFill>
                <a:schemeClr val="tx2">
                  <a:lumMod val="75000"/>
                </a:schemeClr>
              </a:solidFill>
            </a:endParaRPr>
          </a:p>
        </p:txBody>
      </p:sp>
      <p:sp>
        <p:nvSpPr>
          <p:cNvPr id="16" name="TextBox 15"/>
          <p:cNvSpPr txBox="1"/>
          <p:nvPr/>
        </p:nvSpPr>
        <p:spPr>
          <a:xfrm>
            <a:off x="4014834" y="1103652"/>
            <a:ext cx="4245840" cy="3880036"/>
          </a:xfrm>
          <a:prstGeom prst="rect">
            <a:avLst/>
          </a:prstGeom>
          <a:noFill/>
        </p:spPr>
        <p:txBody>
          <a:bodyPr wrap="square" rtlCol="0">
            <a:spAutoFit/>
          </a:bodyPr>
          <a:lstStyle/>
          <a:p>
            <a:pPr marL="285750" lvl="0" indent="-285750">
              <a:lnSpc>
                <a:spcPct val="110000"/>
              </a:lnSpc>
              <a:buFont typeface="Arial"/>
              <a:buChar char="•"/>
            </a:pPr>
            <a:r>
              <a:rPr lang="en-US" sz="1600" i="1" dirty="0">
                <a:solidFill>
                  <a:srgbClr val="7F7F7F"/>
                </a:solidFill>
              </a:rPr>
              <a:t>Rig maintenance and </a:t>
            </a:r>
            <a:r>
              <a:rPr lang="en-US" sz="1600" i="1" dirty="0" smtClean="0">
                <a:solidFill>
                  <a:srgbClr val="7F7F7F"/>
                </a:solidFill>
              </a:rPr>
              <a:t>upgrades</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Wire swaging up to 28mm and Rod cold heading to </a:t>
            </a:r>
            <a:r>
              <a:rPr lang="en-US" sz="1600" i="1" dirty="0" smtClean="0">
                <a:solidFill>
                  <a:srgbClr val="7F7F7F"/>
                </a:solidFill>
              </a:rPr>
              <a:t>-115</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Running rigging in traditional three strand, braid line and latest low stretch spectra.</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Splicing, stripped and tapered control lines and </a:t>
            </a:r>
            <a:r>
              <a:rPr lang="en-US" sz="1600" i="1" dirty="0" smtClean="0">
                <a:solidFill>
                  <a:srgbClr val="7F7F7F"/>
                </a:solidFill>
              </a:rPr>
              <a:t>halyards</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Suppliers of </a:t>
            </a:r>
            <a:r>
              <a:rPr lang="en-US" sz="1600" i="1" dirty="0" err="1">
                <a:solidFill>
                  <a:srgbClr val="7F7F7F"/>
                </a:solidFill>
              </a:rPr>
              <a:t>Gottifredi</a:t>
            </a:r>
            <a:r>
              <a:rPr lang="en-US" sz="1600" i="1" dirty="0">
                <a:solidFill>
                  <a:srgbClr val="7F7F7F"/>
                </a:solidFill>
              </a:rPr>
              <a:t> </a:t>
            </a:r>
            <a:r>
              <a:rPr lang="en-US" sz="1600" i="1" dirty="0" err="1">
                <a:solidFill>
                  <a:srgbClr val="7F7F7F"/>
                </a:solidFill>
              </a:rPr>
              <a:t>Maffioli</a:t>
            </a:r>
            <a:r>
              <a:rPr lang="en-US" sz="1600" i="1" dirty="0">
                <a:solidFill>
                  <a:srgbClr val="7F7F7F"/>
                </a:solidFill>
              </a:rPr>
              <a:t> world </a:t>
            </a:r>
            <a:r>
              <a:rPr lang="en-US" sz="1600" i="1" dirty="0" smtClean="0">
                <a:solidFill>
                  <a:srgbClr val="7F7F7F"/>
                </a:solidFill>
              </a:rPr>
              <a:t/>
            </a:r>
            <a:br>
              <a:rPr lang="en-US" sz="1600" i="1" dirty="0" smtClean="0">
                <a:solidFill>
                  <a:srgbClr val="7F7F7F"/>
                </a:solidFill>
              </a:rPr>
            </a:br>
            <a:r>
              <a:rPr lang="en-US" sz="1600" i="1" dirty="0" smtClean="0">
                <a:solidFill>
                  <a:srgbClr val="7F7F7F"/>
                </a:solidFill>
              </a:rPr>
              <a:t>class cordage</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Spars and poles in Carbon, Alloy and </a:t>
            </a:r>
            <a:r>
              <a:rPr lang="en-US" sz="1600" i="1" dirty="0" smtClean="0">
                <a:solidFill>
                  <a:srgbClr val="7F7F7F"/>
                </a:solidFill>
              </a:rPr>
              <a:t>Timber</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Manual, Electric and Hydraulic mainsail and headsail furling </a:t>
            </a:r>
            <a:r>
              <a:rPr lang="en-US" sz="1600" i="1" dirty="0" smtClean="0">
                <a:solidFill>
                  <a:srgbClr val="7F7F7F"/>
                </a:solidFill>
              </a:rPr>
              <a:t>systems</a:t>
            </a:r>
            <a:endParaRPr lang="en-GB" sz="1600" i="1" dirty="0">
              <a:solidFill>
                <a:srgbClr val="7F7F7F"/>
              </a:solidFill>
            </a:endParaRPr>
          </a:p>
          <a:p>
            <a:pPr marL="285750" lvl="0" indent="-285750">
              <a:lnSpc>
                <a:spcPct val="110000"/>
              </a:lnSpc>
              <a:buFont typeface="Arial"/>
              <a:buChar char="•"/>
            </a:pPr>
            <a:r>
              <a:rPr lang="en-US" sz="1600" i="1" dirty="0">
                <a:solidFill>
                  <a:srgbClr val="7F7F7F"/>
                </a:solidFill>
              </a:rPr>
              <a:t>Deck gear and the latest downwind sail handling </a:t>
            </a:r>
            <a:r>
              <a:rPr lang="en-US" sz="1600" i="1" dirty="0" smtClean="0">
                <a:solidFill>
                  <a:srgbClr val="7F7F7F"/>
                </a:solidFill>
              </a:rPr>
              <a:t>systems</a:t>
            </a:r>
            <a:endParaRPr lang="en-US" sz="1600" i="1" dirty="0">
              <a:solidFill>
                <a:srgbClr val="7F7F7F"/>
              </a:solidFill>
            </a:endParaRPr>
          </a:p>
        </p:txBody>
      </p:sp>
    </p:spTree>
    <p:extLst>
      <p:ext uri="{BB962C8B-B14F-4D97-AF65-F5344CB8AC3E}">
        <p14:creationId xmlns:p14="http://schemas.microsoft.com/office/powerpoint/2010/main" val="13865719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TotalTime>
  <Words>920</Words>
  <Application>Microsoft Macintosh PowerPoint</Application>
  <PresentationFormat>On-screen Show (4:3)</PresentationFormat>
  <Paragraphs>136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Oyster Marine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Twiss</dc:creator>
  <cp:lastModifiedBy>Liz Whitman</cp:lastModifiedBy>
  <cp:revision>73</cp:revision>
  <cp:lastPrinted>2014-09-04T12:29:30Z</cp:lastPrinted>
  <dcterms:created xsi:type="dcterms:W3CDTF">2014-09-01T15:21:19Z</dcterms:created>
  <dcterms:modified xsi:type="dcterms:W3CDTF">2014-09-09T09:30:51Z</dcterms:modified>
</cp:coreProperties>
</file>